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130"/>
  </p:notesMasterIdLst>
  <p:handoutMasterIdLst>
    <p:handoutMasterId r:id="rId131"/>
  </p:handoutMasterIdLst>
  <p:sldIdLst>
    <p:sldId id="916" r:id="rId3"/>
    <p:sldId id="745" r:id="rId4"/>
    <p:sldId id="920" r:id="rId5"/>
    <p:sldId id="786" r:id="rId6"/>
    <p:sldId id="787" r:id="rId7"/>
    <p:sldId id="709" r:id="rId8"/>
    <p:sldId id="715" r:id="rId9"/>
    <p:sldId id="790" r:id="rId10"/>
    <p:sldId id="789" r:id="rId11"/>
    <p:sldId id="791" r:id="rId12"/>
    <p:sldId id="792" r:id="rId13"/>
    <p:sldId id="793" r:id="rId14"/>
    <p:sldId id="710" r:id="rId15"/>
    <p:sldId id="711" r:id="rId16"/>
    <p:sldId id="794" r:id="rId17"/>
    <p:sldId id="795" r:id="rId18"/>
    <p:sldId id="796" r:id="rId19"/>
    <p:sldId id="797" r:id="rId20"/>
    <p:sldId id="798" r:id="rId21"/>
    <p:sldId id="799" r:id="rId22"/>
    <p:sldId id="800" r:id="rId23"/>
    <p:sldId id="801" r:id="rId24"/>
    <p:sldId id="921" r:id="rId25"/>
    <p:sldId id="803" r:id="rId26"/>
    <p:sldId id="937" r:id="rId27"/>
    <p:sldId id="805" r:id="rId28"/>
    <p:sldId id="806" r:id="rId29"/>
    <p:sldId id="807" r:id="rId30"/>
    <p:sldId id="808" r:id="rId31"/>
    <p:sldId id="809" r:id="rId32"/>
    <p:sldId id="810" r:id="rId33"/>
    <p:sldId id="811" r:id="rId34"/>
    <p:sldId id="812" r:id="rId35"/>
    <p:sldId id="813" r:id="rId36"/>
    <p:sldId id="814" r:id="rId37"/>
    <p:sldId id="815" r:id="rId38"/>
    <p:sldId id="816" r:id="rId39"/>
    <p:sldId id="817" r:id="rId40"/>
    <p:sldId id="923" r:id="rId41"/>
    <p:sldId id="819" r:id="rId42"/>
    <p:sldId id="820" r:id="rId43"/>
    <p:sldId id="821" r:id="rId44"/>
    <p:sldId id="822" r:id="rId45"/>
    <p:sldId id="824" r:id="rId46"/>
    <p:sldId id="924" r:id="rId47"/>
    <p:sldId id="925" r:id="rId48"/>
    <p:sldId id="917" r:id="rId49"/>
    <p:sldId id="827" r:id="rId50"/>
    <p:sldId id="935" r:id="rId51"/>
    <p:sldId id="829" r:id="rId52"/>
    <p:sldId id="830" r:id="rId53"/>
    <p:sldId id="831" r:id="rId54"/>
    <p:sldId id="832" r:id="rId55"/>
    <p:sldId id="833" r:id="rId56"/>
    <p:sldId id="834" r:id="rId57"/>
    <p:sldId id="835" r:id="rId58"/>
    <p:sldId id="836" r:id="rId59"/>
    <p:sldId id="837" r:id="rId60"/>
    <p:sldId id="838" r:id="rId61"/>
    <p:sldId id="926" r:id="rId62"/>
    <p:sldId id="840" r:id="rId63"/>
    <p:sldId id="841" r:id="rId64"/>
    <p:sldId id="842" r:id="rId65"/>
    <p:sldId id="843" r:id="rId66"/>
    <p:sldId id="844" r:id="rId67"/>
    <p:sldId id="845" r:id="rId68"/>
    <p:sldId id="927" r:id="rId69"/>
    <p:sldId id="847" r:id="rId70"/>
    <p:sldId id="848" r:id="rId71"/>
    <p:sldId id="849" r:id="rId72"/>
    <p:sldId id="850" r:id="rId73"/>
    <p:sldId id="851" r:id="rId74"/>
    <p:sldId id="852" r:id="rId75"/>
    <p:sldId id="853" r:id="rId76"/>
    <p:sldId id="911" r:id="rId77"/>
    <p:sldId id="855" r:id="rId78"/>
    <p:sldId id="857" r:id="rId79"/>
    <p:sldId id="858" r:id="rId80"/>
    <p:sldId id="859" r:id="rId81"/>
    <p:sldId id="860" r:id="rId82"/>
    <p:sldId id="861" r:id="rId83"/>
    <p:sldId id="862" r:id="rId84"/>
    <p:sldId id="863" r:id="rId85"/>
    <p:sldId id="864" r:id="rId86"/>
    <p:sldId id="865" r:id="rId87"/>
    <p:sldId id="912" r:id="rId88"/>
    <p:sldId id="867" r:id="rId89"/>
    <p:sldId id="868" r:id="rId90"/>
    <p:sldId id="869" r:id="rId91"/>
    <p:sldId id="870" r:id="rId92"/>
    <p:sldId id="871" r:id="rId93"/>
    <p:sldId id="872" r:id="rId94"/>
    <p:sldId id="873" r:id="rId95"/>
    <p:sldId id="874" r:id="rId96"/>
    <p:sldId id="875" r:id="rId97"/>
    <p:sldId id="928" r:id="rId98"/>
    <p:sldId id="934" r:id="rId99"/>
    <p:sldId id="909" r:id="rId100"/>
    <p:sldId id="930" r:id="rId101"/>
    <p:sldId id="880" r:id="rId102"/>
    <p:sldId id="881" r:id="rId103"/>
    <p:sldId id="931" r:id="rId104"/>
    <p:sldId id="913" r:id="rId105"/>
    <p:sldId id="914" r:id="rId106"/>
    <p:sldId id="932" r:id="rId107"/>
    <p:sldId id="887" r:id="rId108"/>
    <p:sldId id="888" r:id="rId109"/>
    <p:sldId id="936" r:id="rId110"/>
    <p:sldId id="890" r:id="rId111"/>
    <p:sldId id="891" r:id="rId112"/>
    <p:sldId id="892" r:id="rId113"/>
    <p:sldId id="893" r:id="rId114"/>
    <p:sldId id="894" r:id="rId115"/>
    <p:sldId id="895" r:id="rId116"/>
    <p:sldId id="896" r:id="rId117"/>
    <p:sldId id="897" r:id="rId118"/>
    <p:sldId id="918" r:id="rId119"/>
    <p:sldId id="899" r:id="rId120"/>
    <p:sldId id="901" r:id="rId121"/>
    <p:sldId id="933" r:id="rId122"/>
    <p:sldId id="902" r:id="rId123"/>
    <p:sldId id="903" r:id="rId124"/>
    <p:sldId id="905" r:id="rId125"/>
    <p:sldId id="906" r:id="rId126"/>
    <p:sldId id="919" r:id="rId127"/>
    <p:sldId id="910" r:id="rId128"/>
    <p:sldId id="687" r:id="rId129"/>
  </p:sldIdLst>
  <p:sldSz cx="12192000" cy="6858000"/>
  <p:notesSz cx="6858000" cy="9144000"/>
  <p:embeddedFontLst>
    <p:embeddedFont>
      <p:font typeface="Consolas" panose="020B0609020204030204" pitchFamily="49"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85" userDrawn="1">
          <p15:clr>
            <a:srgbClr val="A4A3A4"/>
          </p15:clr>
        </p15:guide>
        <p15:guide id="2" orient="horz" pos="436" userDrawn="1">
          <p15:clr>
            <a:srgbClr val="A4A3A4"/>
          </p15:clr>
        </p15:guide>
        <p15:guide id="3" pos="370" userDrawn="1">
          <p15:clr>
            <a:srgbClr val="A4A3A4"/>
          </p15:clr>
        </p15:guide>
        <p15:guide id="4" pos="73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44593" autoAdjust="0"/>
  </p:normalViewPr>
  <p:slideViewPr>
    <p:cSldViewPr snapToGrid="0" snapToObjects="1">
      <p:cViewPr varScale="1">
        <p:scale>
          <a:sx n="69" d="100"/>
          <a:sy n="69" d="100"/>
        </p:scale>
        <p:origin x="114" y="66"/>
      </p:cViewPr>
      <p:guideLst>
        <p:guide pos="3885"/>
        <p:guide orient="horz" pos="436"/>
        <p:guide pos="370"/>
        <p:guide pos="7310"/>
      </p:guideLst>
    </p:cSldViewPr>
  </p:slideViewPr>
  <p:outlineViewPr>
    <p:cViewPr>
      <p:scale>
        <a:sx n="33" d="100"/>
        <a:sy n="33" d="100"/>
      </p:scale>
      <p:origin x="0" y="-76110"/>
    </p:cViewPr>
  </p:outlineViewPr>
  <p:notesTextViewPr>
    <p:cViewPr>
      <p:scale>
        <a:sx n="125" d="100"/>
        <a:sy n="125" d="100"/>
      </p:scale>
      <p:origin x="0" y="0"/>
    </p:cViewPr>
  </p:notesTextViewPr>
  <p:sorterViewPr>
    <p:cViewPr>
      <p:scale>
        <a:sx n="100" d="100"/>
        <a:sy n="100" d="100"/>
      </p:scale>
      <p:origin x="0" y="-3693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5" Type="http://schemas.openxmlformats.org/officeDocument/2006/relationships/font" Target="fonts/font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136"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2.fntdata"/><Relationship Id="rId16"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is a rectangular block with two partitions. The first partition is labeled </a:t>
            </a:r>
            <a:r>
              <a:rPr lang="en-US" noProof="0" dirty="0" err="1"/>
              <a:t>Userspace</a:t>
            </a:r>
            <a:r>
              <a:rPr lang="en-US" noProof="0" dirty="0"/>
              <a:t> and the second partition is labeled Kernel Space. The first partition has a circle labeled User Process has a forward arrow that is labeled All system calls go through the reference monitor for security checking. The second partition has further a rectangular block labeled Operating system kernel within which Trusted Computing base is mentioned. One more rectangular block labeled Reference Monitor is placed above the Trusted computing base.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166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diagram of monolithic has 3 slots. The first two slots on the top are labeled as application 1 and application 2. The third slot has </a:t>
            </a:r>
            <a:r>
              <a:rPr lang="en-US" dirty="0" err="1"/>
              <a:t>labelings</a:t>
            </a:r>
            <a:r>
              <a:rPr lang="en-US" dirty="0"/>
              <a:t> from top to bottom as follows. F S, network, ellipsis, process M g r, M e m </a:t>
            </a:r>
            <a:r>
              <a:rPr lang="en-US" dirty="0" err="1"/>
              <a:t>M</a:t>
            </a:r>
            <a:r>
              <a:rPr lang="en-US" dirty="0"/>
              <a:t> g r, scheduler, net disk, ellipsis, driver, driver, driver, monolithic O S open parenthesis Linux, Windows, ellipsis close parenthesis, open parenthesis multiple domains close parenthesis. The second diagram of the microkernel has 11 slots. The </a:t>
            </a:r>
            <a:r>
              <a:rPr lang="en-US" dirty="0" err="1"/>
              <a:t>labelings</a:t>
            </a:r>
            <a:r>
              <a:rPr lang="en-US" dirty="0"/>
              <a:t> of slots from top to bottom are as follows. Application 1, application 2, F S, network, ellipsis, </a:t>
            </a:r>
            <a:r>
              <a:rPr lang="en-US" dirty="0" err="1"/>
              <a:t>processMgr</a:t>
            </a:r>
            <a:r>
              <a:rPr lang="en-US" dirty="0"/>
              <a:t>, M e m </a:t>
            </a:r>
            <a:r>
              <a:rPr lang="en-US" dirty="0" err="1"/>
              <a:t>M</a:t>
            </a:r>
            <a:r>
              <a:rPr lang="en-US" dirty="0"/>
              <a:t> g r, net driver, disk driver, ellipsis driver, scheduler microkernel hyphen based multi hyphen server O S open parenthesis many domains close parenthesis. The first part of the illustration is labeled with an arrow and reads monolithic colon all of the O S open parenthesis incl dot all drivers close parenthesis in same security domain right arrow all in T C B. The right part of the illustration is labeled with an arrow and it reads multi server forward slash microkernel colon most of the O S in separate processes. Compromised printer driver will not be too serious right arrow not in T C 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2441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Image 1 from: https://upload.wikimedia.org/wikipedia/commons/thumb/7/7b/Andrew_S._Tanenbaum_2012.jpg/440px-Andrew_S._Tanenbaum_2012.jpg</a:t>
            </a:r>
          </a:p>
          <a:p>
            <a:pPr marL="0" lvl="0" indent="0" algn="l" rtl="0">
              <a:spcBef>
                <a:spcPts val="0"/>
              </a:spcBef>
              <a:spcAft>
                <a:spcPts val="0"/>
              </a:spcAft>
              <a:buNone/>
            </a:pPr>
            <a:r>
              <a:rPr lang="en-US" dirty="0"/>
              <a:t>Image 2 from: https://upload.wikimedia.org/wikipedia/commons/thumb/0/01/LinuxCon_Europe_Linus_Torvalds_03_(cropped).jpg/440px-LinuxCon_Europe_Linus_Torvalds_03_(cropped).jpg</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111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from: http://res.freestockphotos.biz/pictures/9/9221-a-set-of-keys-isolated-on-a-white-background-pv.jpg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2309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are three oval-shaped blocks labeled Domain 1, Domain 2, and Domain 3. Domain 1 is labeled File 1 open square bracket R close square bracket, File 2 open square bracket R W close square bracket, and is written from top to bottom. Domain 2 and Domain 3 are overlapping with each other and the overlapped section is labeled Printer 1 open square bracket W close square bracket. Domain 2 is labeled File 1 open square bracket R W close square bracket, File 4 open square bracket R W X close square bracket, and File 5 open square bracket R W close square bracket is written from top to bottom. Domain 3 is labeled File 6 open square bracket R W X close square bracket and Plotter 2 open square bracket W close square bracket is written from top to bottom.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5347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three rows and eight columns. The rows are called Domain and the columns are called Object. The rows headings are 1, 2, and 3. The columns headings are File 1, File 2, File 3, File 4, File 5, File 6, Printer 1, and Plotter 2. The row entries are given as follows. Row 1: Column 1: Read. Column 2: Read, Write. Column 3: Empty. Column 4: Empty. Column 5: Empty. Column 6: Empty. Column 7: Empty. Column 8: Empty. Row 2: Column 1: Empty. Column 2: Empty. Column 3: Read. Column 4: Read, Write, Execute. Column 5: Read, Write. Column 6: Empty. Column 7: Write. Column 8: Empty. Row 3: Column 1: Empty. Column 2: Empty. Column 3: Empty. Column 4: Empty. Column 5: Empty. Column 6: Read, Write, Execute. Column 7: Write. Column 8: Write.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8518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matrix has three rows and nine columns. The row headers are domain 1, 2, and 3. The column headers are file 1, file 2, file 3, file 4, file 5, object file 6, printer 1, plotter 2, domain 1, domain 2, and domain 3. The columns domain 1 to domain 3 are labeled new exclamation mark. The data are as follows: Row 1: domain 1: file 1, read; file 2, read write; file 3, nil; file 4, nil; file 5, nil; object file 6, nil; printer 1, nil; plotter 2, nil; domain 1, nil; domain 2, enter; domain 3, nil. Row 2: domain 2: file 1, nil; file 2, nil; file 3, read; file 4, read write execute; file 5, read write; object file 6, nil; domain 1, nil; domain 2, nil; domain 3, nil. Row 3: domain 3: file 1, nil; file 2, nil; file 3, nil; file 4, nil; file 5, nil; object file 6, read write execute; printer 1, write; plotter 2, write; domain 1, nil; domain 2, nil; domain 3, nil.</a:t>
            </a:r>
            <a:r>
              <a:rPr lang="en-US" sz="120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17818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760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is a rectangular block with two partitions. The first partition is labeled </a:t>
            </a:r>
            <a:r>
              <a:rPr lang="en-US" dirty="0" err="1"/>
              <a:t>Userspace</a:t>
            </a:r>
            <a:r>
              <a:rPr lang="en-US" dirty="0"/>
              <a:t> and the second partition is labeled Kernel Space. The first partition has three circles labeled A, B, and C. The circle is marked Process whereas A is marked Owner. The second partition has three square blocks placed from top to bottom with forwarding arrows pointing to further three rectangular blocks placed from top to bottom. The hierarchy is File forward arrow F1 forward arrow A: R W; B: R. F2 forward arrow A: R; B R W; C: R. This second rectangular block is labeled A C L. F3 forward arrow B: R W X; C: R X.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9063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733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Image 1 from: http://web.mit.edu/multics-history/multicsoverview_files/multics-logo.jpg</a:t>
            </a:r>
          </a:p>
          <a:p>
            <a:pPr marL="0" lvl="0" indent="0" algn="l" rtl="0">
              <a:spcBef>
                <a:spcPts val="0"/>
              </a:spcBef>
              <a:spcAft>
                <a:spcPts val="0"/>
              </a:spcAft>
              <a:buNone/>
            </a:pPr>
            <a:r>
              <a:rPr lang="en-US" dirty="0"/>
              <a:t>Image 2 from: https://openclipart.org/image/800px/svg_to_png/142123/Make-UNIX-Not-War.png</a:t>
            </a:r>
          </a:p>
          <a:p>
            <a:pPr marL="0" lvl="0" indent="0" algn="l" rtl="0">
              <a:spcBef>
                <a:spcPts val="0"/>
              </a:spcBef>
              <a:spcAft>
                <a:spcPts val="0"/>
              </a:spcAft>
              <a:buNone/>
            </a:pPr>
            <a:r>
              <a:rPr lang="en-US" dirty="0"/>
              <a:t>Image 3 from: https://openclipart.org/image/800px/svg_to_png/142123/Make-UNIX-Not-War.pnghttps://upload.wikimedia.org/wikipedia/commons/thumb/8/8f/Ken_Thompson_(sitting)_and_Dennis_Ritchie_at_P D P-11_(2876612463).jpg/220px-Ken_Thompson_(sitting)_</a:t>
            </a:r>
            <a:r>
              <a:rPr lang="en-US" dirty="0" err="1"/>
              <a:t>and_Dennis_Ritchie_at_P</a:t>
            </a:r>
            <a:r>
              <a:rPr lang="en-US" dirty="0"/>
              <a:t> D P-11_(2876612463).jpg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8523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reads from top to bottom as follows </a:t>
            </a:r>
          </a:p>
          <a:p>
            <a:r>
              <a:rPr lang="en-US" dirty="0" err="1"/>
              <a:t>hertbertb</a:t>
            </a:r>
            <a:r>
              <a:rPr lang="en-US" dirty="0"/>
              <a:t> at the rate </a:t>
            </a:r>
            <a:r>
              <a:rPr lang="en-US" dirty="0" err="1"/>
              <a:t>coogee</a:t>
            </a:r>
            <a:r>
              <a:rPr lang="en-US" dirty="0"/>
              <a:t> colon tilde forward slash doc dollar 1 s hyphen t m p forward slash tilde forward slash doc dollar symbol 1 s hyphen </a:t>
            </a:r>
            <a:r>
              <a:rPr lang="en-US" dirty="0" err="1"/>
              <a:t>tmp</a:t>
            </a:r>
            <a:r>
              <a:rPr lang="en-US" dirty="0"/>
              <a:t> forward slash </a:t>
            </a:r>
          </a:p>
          <a:p>
            <a:r>
              <a:rPr lang="en-US" dirty="0"/>
              <a:t>total 24 </a:t>
            </a:r>
          </a:p>
          <a:p>
            <a:r>
              <a:rPr lang="en-US" dirty="0"/>
              <a:t>hyphen r w hyphen r w hyphen r double hyphen 1 </a:t>
            </a:r>
            <a:r>
              <a:rPr lang="en-US" dirty="0" err="1"/>
              <a:t>herbertb</a:t>
            </a:r>
            <a:r>
              <a:rPr lang="en-US" dirty="0"/>
              <a:t> staff 4096 Apr 1 2018 </a:t>
            </a:r>
            <a:r>
              <a:rPr lang="en-US" dirty="0" err="1"/>
              <a:t>myd</a:t>
            </a:r>
            <a:r>
              <a:rPr lang="en-US" dirty="0"/>
              <a:t> c </a:t>
            </a:r>
          </a:p>
          <a:p>
            <a:r>
              <a:rPr lang="en-US" dirty="0"/>
              <a:t>hyphen r w x r hyphen x triple hyphen 1 </a:t>
            </a:r>
            <a:r>
              <a:rPr lang="en-US" dirty="0" err="1"/>
              <a:t>herbertb</a:t>
            </a:r>
            <a:r>
              <a:rPr lang="en-US" dirty="0"/>
              <a:t> staff 4096 A p r 2 2018 HelloWorld </a:t>
            </a:r>
          </a:p>
          <a:p>
            <a:r>
              <a:rPr lang="en-US" dirty="0"/>
              <a:t>hyphen r w hyphen r double hyphen r double hyphen 1 </a:t>
            </a:r>
            <a:r>
              <a:rPr lang="en-US" dirty="0" err="1"/>
              <a:t>herbertb</a:t>
            </a:r>
            <a:r>
              <a:rPr lang="en-US" dirty="0"/>
              <a:t> staff 397 J a n 26 2018 </a:t>
            </a:r>
            <a:r>
              <a:rPr lang="en-US" dirty="0" err="1"/>
              <a:t>i</a:t>
            </a:r>
            <a:r>
              <a:rPr lang="en-US" dirty="0"/>
              <a:t> d underscore r s a period p u b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46642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reads from top to bottom as follows </a:t>
            </a:r>
          </a:p>
          <a:p>
            <a:r>
              <a:rPr lang="en-US" dirty="0" err="1"/>
              <a:t>herbertb</a:t>
            </a:r>
            <a:r>
              <a:rPr lang="en-US" dirty="0"/>
              <a:t> </a:t>
            </a:r>
            <a:r>
              <a:rPr lang="en-US" dirty="0" err="1"/>
              <a:t>asperand</a:t>
            </a:r>
            <a:r>
              <a:rPr lang="en-US" dirty="0"/>
              <a:t> </a:t>
            </a:r>
            <a:r>
              <a:rPr lang="en-US" dirty="0" err="1"/>
              <a:t>nordkapp</a:t>
            </a:r>
            <a:r>
              <a:rPr lang="en-US" dirty="0"/>
              <a:t> colon tilde forwards slash t m p dollar get f a c l </a:t>
            </a:r>
            <a:r>
              <a:rPr lang="en-US" dirty="0" err="1"/>
              <a:t>myscript</a:t>
            </a:r>
            <a:r>
              <a:rPr lang="en-US" dirty="0"/>
              <a:t> </a:t>
            </a:r>
          </a:p>
          <a:p>
            <a:r>
              <a:rPr lang="en-US" dirty="0"/>
              <a:t>hashtag file colon home forward slash </a:t>
            </a:r>
            <a:r>
              <a:rPr lang="en-US" dirty="0" err="1"/>
              <a:t>herbertb</a:t>
            </a:r>
            <a:r>
              <a:rPr lang="en-US" dirty="0"/>
              <a:t> forward slash t m p forward slash </a:t>
            </a:r>
            <a:r>
              <a:rPr lang="en-US" dirty="0" err="1"/>
              <a:t>myscript</a:t>
            </a:r>
            <a:r>
              <a:rPr lang="en-US" dirty="0"/>
              <a:t> </a:t>
            </a:r>
          </a:p>
          <a:p>
            <a:r>
              <a:rPr lang="en-US" dirty="0"/>
              <a:t>hashtag owner colon </a:t>
            </a:r>
            <a:r>
              <a:rPr lang="en-US" dirty="0" err="1"/>
              <a:t>herbertb</a:t>
            </a:r>
            <a:r>
              <a:rPr lang="en-US" dirty="0"/>
              <a:t> </a:t>
            </a:r>
          </a:p>
          <a:p>
            <a:r>
              <a:rPr lang="en-US" dirty="0"/>
              <a:t>hashtag group colon c y b o k </a:t>
            </a:r>
          </a:p>
          <a:p>
            <a:r>
              <a:rPr lang="en-US" dirty="0"/>
              <a:t>user double colon r w x group double colon r w x other double colon r hyphen x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0744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is a rectangular block with two partitions. The first partition is labeled </a:t>
            </a:r>
            <a:r>
              <a:rPr lang="en-US" dirty="0" err="1"/>
              <a:t>Userspace</a:t>
            </a:r>
            <a:r>
              <a:rPr lang="en-US" dirty="0"/>
              <a:t> and the second partition is labeled Kernel Space. The first partition has three circles labeled A, B, and C. The circle is marked as Process whereas A is marked as Owner. The second partition has three square blocks placed from top to bottom on the left, two more square blocks placed below Process A from top to bottom, three blocks placed below Process B from top to bottom, and two more blocks placed below process C from top to bottom. All three processes have dashed lines pointing to their respective squared blocks. The first three blocks are labeled F 1, F 2, and F 3. The respective Process A squared blocks are labeled F 1: R and F 2: R. The respective Process B squared blocks are labeled F 1: R, F 2: R W, and F 3: R W X. The respective Process C squared blocks are labeled F 2: R and F 3: X. The C squared blocks are labeled C-list.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4813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cropped from: https://upload.wikimedia.org/wikipedia/commons/thumb/1/10/C A </a:t>
            </a:r>
            <a:r>
              <a:rPr lang="en-US" dirty="0" err="1"/>
              <a:t>P_Computer</a:t>
            </a:r>
            <a:r>
              <a:rPr lang="en-US" dirty="0"/>
              <a:t>_(</a:t>
            </a:r>
            <a:r>
              <a:rPr lang="en-US" dirty="0" err="1"/>
              <a:t>general_view</a:t>
            </a:r>
            <a:r>
              <a:rPr lang="en-US" dirty="0"/>
              <a:t>)_-_Cambridge_University.JPG/375px-C A P_Computer_(general_view)_-_Cambridge_University.JPG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There is a rectangular block with four vertical partitions of different sizes from left to right. The first partition is labeled Server, the second partition is labeled Object, the third partition is labeled Rights, and the fourth partition is labeled f (Objects, Rights, Check). </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4694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Figure (a): There are three rows and three columns. The rows are labeled Erica, Henny, and Roberta. The columns are called Objects. The columns are labeled Compiler, Mailbox 7, and Secret. The row entries are given as follows. Row 1: Column 1: Read, Execute. Column 2: Empty. Column 3: Empty. Row 2: Column 1: Read, Execute. Column 2: Read, Write. Column 3: Empty. Row 3: Column 1: Read, Execute. Column 2: Empty. Column 3: Read, Write. Figure (b): There are three rows and three columns. The rows are labeled Erica, Henny, and Roberta. The columns are called Objects. The columns are labeled Compiler, Mailbox 7, and Secret. The row entries are given as follows. Row 1: Column 1: Read, Execute. Column 2: Empty. Column 3: Empty. Row 2: Column 1: Read, Execute. Column 2: Read, Write. Column 3: Empty. Row 3: Column 1: Read, Execute. Column 2: Read. Column 3: Read, Write.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5793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Figure (a): There are three rows and three columns. The rows are labeled Erica, Henny, and Roberta. The columns are called Objects. The columns are labeled Compiler, Mailbox 7, and Secret. The row entries are given as follows. Row 1: Column 1: Read, Execute. Column 2: Empty. Column 3: Empty. Row 2: Column 1: Read, Execute. Column 2: Read, Write. Column 3: Empty. Row 3: Column 1: Read, Execute. Column 2: Empty. Column 3: Read, Write. Figure (b): There are three rows and three columns. The rows are labeled Erica, Henny, and Roberta. The columns are called Objects. The columns are labeled Compiler, Mailbox 7, and Secret. The row entries are given as follows. Row 1: Column 1: Read, Execute. Column 2: Empty. Column 3: Empty. Row 2: Column 1: Read, Execute. Column 2: Read, Write. Column 3: Empty. Row 3: Column 1: Read, Execute. Column 2: Read. Column 3: Read, Write.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9687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7374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Image cropped and glued from: https://c d n.pixabay.com/photo/2017/02/10/04/54/top-secret-2054429_960_720.png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3450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has a stick figure labeled as principal. An arrow is passing from the principal in top right direction pointing a square box labeled as object A. Another arrow is passing from object A to the principal again but the arrow is canceled by a red cross on it. Another arrow is passing from the principal in bottom right direction pointing towards a box labeled as object B. This arrow is canceled by a red cross too. An arrow is coming from object B and is pointing towards the stick figure. There are two freehand lines drawn on top and at bottom of the stick figure creating three divisions. The first division is labeled as level 3, second division as level 2, and third division as level 1. The arrows passing from the principal from top and bottom are labeled as write up and write down respectively, while arrows coming from object A and object B are labeled as read down and read up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97052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two parts to the image. Part (a): It is labeled as Legend. There are two levels to this part. Level 1: A square block labeled Object with a backward arrow labeled Read pointing to a circle labeled Process. Level 2: A circle labeled Process with a forward dashed arrow labeled Write pointing to a square block labeled Object. Part (b): It is labeled Security level. There are five levels to this part and start from bottom to top. Level 1: There are two horizontal lines between which a square block is labeled 1 with a forward arrow pointing to a circle labeled A. There is a dashed backward arrow from A to 1. Level 2: A circle labeled B with a dashed forward arrow pointing to a square labeled 2. A backward arrow from 2 pointing to B. From level 1, an upward arrow from 1 point to B. From A, a dashed upward arrow points to 2. Level 3: A horizontal line is placed above this level. A square labeled 3 with a forward arrow points to a circle labeled C. C with a dashed forward arrow points to a square labeled 4. 4 with a forward arrow pointing to a circle labeled D. From D, a dashed backward arrow points to 4. From 4, a backward arrow points to C. From C, a dashed backward arrow points to 3. From level 2, a dashed upward arrow from B points to 3. An upward arrow from 2 points to C. From level 1, an upward arrow from A points to 4. Level 4: There are two horizontal lines in between a square labeled 5 with a forward arrow pointing to E. From E, a dashed forward arrow points to 6. A backward arrow from 6 points to E. A dashed backward arrow from E points to 5. From level 3, a dashed upward arrow from C points to 5. Another dashed upward arrow from D points to 6.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8648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Image from: http://web.mit.edu/multics-history/multicsoverview_files/multics-logo.jpg</a:t>
            </a:r>
          </a:p>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881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has a stick figure labeled as principal. An arrow is passing from the principal in top right direction pointing a square box labeled as object A. Another arrow is passing from object A to the principal again but the arrow is canceled by a red cross on it. Another arrow is passing from the principal in bottom right direction pointing towards a box labeled as object B. This arrow is canceled by a red cross too. An arrow is coming from object B and is pointing towards the stick figure. There are two freehand lines drawn on top and at bottom of the stick figure creating three divisions. The first division is labeled as level 3, second division as level 2, and third division as level 1. The arrows passing from the principal from top and bottom are labeled as write up and write down respectively, while arrows coming from object A and object B are labeled as read down and read up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4071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4228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hierarchy of the diagram is P (Plaintext.in) forward arrow block E (Encryption Algorithm) forward arrow labeled C equals E (P, K subscript E) (ciphertext) pointing to block D (Decryption Algorithm) forward arrow labeled P equals D (C, K subscript D) pointing to P (Plaintext out). There is a downward arrow labeled K subscript E (Encryption key) pointing to block E. There is another downward arrow labeled K subscript D (Decryption key) pointing to block D. From process P to block E to Ciphertext process, which is categorized as Encryption. From D to P process is categorized as Decryption.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4559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In computing a signature block, original document passes to the hash by document compresses to a hash value which in turn passes to D open parenthesis hash close parenthesis by hash value run through D. In the illustration of what the receiver gets, the original document is above the D open parenthesis hash close parenthesis which is labeled as signature block. The first part of the illustration is labeled as encrypt with private key, while the other part is labeled as easy to check with public eye.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4683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is a rectangular figure with three slots. The first slots reads LOGIN colon match, PASSWORD: </a:t>
            </a:r>
            <a:r>
              <a:rPr lang="en-US" dirty="0" err="1"/>
              <a:t>FooBar</a:t>
            </a:r>
            <a:r>
              <a:rPr lang="en-US" dirty="0"/>
              <a:t>!-7 SUCCESSFUL LOGIN, and open parenthesis a close parenthesis. The second slot reads LOGIN colon carol INVALID LOGIN NAME LOGIN colon and the third slot reads LOGIN colon carol</a:t>
            </a:r>
          </a:p>
          <a:p>
            <a:r>
              <a:rPr lang="en-US" dirty="0"/>
              <a:t>PASSWORD colon </a:t>
            </a:r>
            <a:r>
              <a:rPr lang="en-US" dirty="0" err="1"/>
              <a:t>Idunno</a:t>
            </a:r>
            <a:r>
              <a:rPr lang="en-US" dirty="0"/>
              <a:t> INVALID LOGIN </a:t>
            </a:r>
            <a:r>
              <a:rPr lang="en-US" dirty="0" err="1"/>
              <a:t>LOGIN</a:t>
            </a:r>
            <a:r>
              <a:rPr lang="en-US" dirty="0"/>
              <a:t> colon. The second slot is also marked by an arrow and labeled as too soon exclamation attacker can keep trying until she finds a valid username.</a:t>
            </a:r>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35565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On the left side, a man holding a smart card standing near the computer. On the computer, a Smart card reader is installed. On the right side, a remote computer block is placed. There are three steps to using a smart card. Step 1: From remote computer, challenge sent to smart card. Step 2: Smart card computes responses. Step 3: From the smart card reader, the response is sent back to the remote computer.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3932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https://freepngimg.com/png/49556-biometric-access-control-system-download-image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5971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Creative Commons picture from https://fabiusmaximus.com/2015/03/05/automation-makes-us-race-with-ourselves-we-can-play-another-game-and-win/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girl is on the left side and is labeled as follows. Single quotation open well, in OUR country, single quotation close said Alice, still panting a little, single quotation open you’d generally get to somewhere else dash if you ran very fast for a long time, as we’ve been doing. Single quotation close. The queen is on the right side and is labeled as follows. A slow sort of country exclamation single quotation close said the Queen. Single quotation open now, here, you see, it takes all the running you can do, to keep in the same place. If you want to get somewhere else, you must run at least twice as fast as that exclamation double quotation close.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0723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code from left to right reads as follows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01 dot void A open parenthesis close parenthesis left curly bracket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02 dot char B open square bracket 128 close square bracket semicolon forward slash asterisk reserve buffer for 128 bytes on the stack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03 print f open parenthesis open double quotation Type log message colon close double quotation close parenthesis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04 gets open parenthesis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B</a:t>
            </a:r>
            <a:r>
              <a:rPr lang="en-US" sz="1200" dirty="0">
                <a:effectLst/>
                <a:latin typeface="Arial" panose="020B0604020202020204" pitchFamily="34" charset="0"/>
                <a:ea typeface="Calibri" panose="020F0502020204030204" pitchFamily="34" charset="0"/>
                <a:cs typeface="Arial" panose="020B0604020202020204" pitchFamily="34" charset="0"/>
              </a:rPr>
              <a:t> close parenthesis semicolon forward slash asterisk read log message from s t d I n into buffer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05 </a:t>
            </a:r>
            <a:r>
              <a:rPr lang="en-US" sz="1200" dirty="0" err="1">
                <a:effectLst/>
                <a:latin typeface="Arial" panose="020B0604020202020204" pitchFamily="34" charset="0"/>
                <a:ea typeface="Calibri" panose="020F0502020204030204" pitchFamily="34" charset="0"/>
                <a:cs typeface="Arial" panose="020B0604020202020204" pitchFamily="34" charset="0"/>
              </a:rPr>
              <a:t>writeLog</a:t>
            </a:r>
            <a:r>
              <a:rPr lang="en-US" sz="1200" dirty="0">
                <a:effectLst/>
                <a:latin typeface="Arial" panose="020B0604020202020204" pitchFamily="34" charset="0"/>
                <a:ea typeface="Calibri" panose="020F0502020204030204" pitchFamily="34" charset="0"/>
                <a:cs typeface="Arial" panose="020B0604020202020204" pitchFamily="34" charset="0"/>
              </a:rPr>
              <a:t> (B) colon forward slash asterisk output string to the log file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06 dot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0575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three vertical blocks labeled Virtual address space placed from left to right. Part (a): The first block has three partitions of different sizes. The first partition is labeled Main's local variables and is categorized, Stack. The first partition is marked from the top left as 0 multiply F </a:t>
            </a:r>
            <a:r>
              <a:rPr lang="en-US" noProof="0" dirty="0" err="1"/>
              <a:t>F</a:t>
            </a:r>
            <a:r>
              <a:rPr lang="en-US" noProof="0" dirty="0"/>
              <a:t> </a:t>
            </a:r>
            <a:r>
              <a:rPr lang="en-US" noProof="0" dirty="0" err="1"/>
              <a:t>F</a:t>
            </a:r>
            <a:r>
              <a:rPr lang="en-US" noProof="0" dirty="0"/>
              <a:t> </a:t>
            </a:r>
            <a:r>
              <a:rPr lang="en-US" noProof="0" dirty="0" err="1"/>
              <a:t>F</a:t>
            </a:r>
            <a:r>
              <a:rPr lang="en-US" noProof="0" dirty="0"/>
              <a:t> ellipsis. The second partition is a long partition and is marked with the Stack pointer with a forward arrow. The third partition is labeled Program. Part (b): There are five partitions of the vertical block. The first partition is labeled Main's local variables. The second partition is labeled Return address and a horizontal small black colored block. The third partition is labeled A's local variables. There is a small vertical block placed in the third partition and labeled B. The fourth partition is a long partition and is marked with the Stack pointer with a forward arrow. The fourth partition is labeled Buffer B and Buffer B has an upward arrow pointing to vertical block B in the third partition. The fifth block is labeled Program. There is a forward arrow from a horizontal black-colored block from the second partition points to the fifth partition. Part (c): There are five partitions in the third block. The first partition is labeled Main's local variables. The second partition is labeled Return address and a horizontal small black colored block. The third partition is labeled A's local variables. There is a small vertical block placed in the third partition and labeled B. The fourth partition is a long partition and is marked with the Stack pointer with a forward arrow. There is a forward arrow from a horizontal black-colored block from the second partition points to the fourth partition. There is a highlighted vertical block starting from the first partition, covering the second partition's black horizontal block, and ending at the B block in the third partition. The fifth block is labeled Program.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6853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Image from: https://free.clipartof.com/553-Free-Clipart-Of-The-Great-Wall-Of-China.jpg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0832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7000"/>
              </a:lnSpc>
              <a:spcBef>
                <a:spcPts val="0"/>
              </a:spcBef>
              <a:spcAft>
                <a:spcPts val="800"/>
              </a:spcAft>
              <a:buClrTx/>
              <a:buSzTx/>
              <a:buFontTx/>
              <a:buNone/>
              <a:tabLst/>
              <a:defRPr/>
            </a:pPr>
            <a:r>
              <a:rPr lang="en-US" sz="1200" noProof="0" dirty="0">
                <a:effectLst/>
                <a:latin typeface="Arial" panose="020B0604020202020204" pitchFamily="34" charset="0"/>
                <a:ea typeface="Calibri" panose="020F0502020204030204" pitchFamily="34" charset="0"/>
                <a:cs typeface="Arial" panose="020B0604020202020204" pitchFamily="34" charset="0"/>
              </a:rPr>
              <a:t>The </a:t>
            </a:r>
            <a:r>
              <a:rPr lang="en-US" sz="1200" noProof="0" dirty="0" err="1">
                <a:effectLst/>
                <a:latin typeface="Arial" panose="020B0604020202020204" pitchFamily="34" charset="0"/>
                <a:ea typeface="Calibri" panose="020F0502020204030204" pitchFamily="34" charset="0"/>
                <a:cs typeface="Arial" panose="020B0604020202020204" pitchFamily="34" charset="0"/>
              </a:rPr>
              <a:t>codings</a:t>
            </a:r>
            <a:r>
              <a:rPr lang="en-US" sz="1200" noProof="0" dirty="0">
                <a:effectLst/>
                <a:latin typeface="Arial" panose="020B0604020202020204" pitchFamily="34" charset="0"/>
                <a:ea typeface="Calibri" panose="020F0502020204030204" pitchFamily="34" charset="0"/>
                <a:cs typeface="Arial" panose="020B0604020202020204" pitchFamily="34" charset="0"/>
              </a:rPr>
              <a:t> are on the left side and there is a table on the right side. The heading of the table reads O x b f </a:t>
            </a:r>
            <a:r>
              <a:rPr lang="en-US" sz="1200" noProof="0" dirty="0" err="1">
                <a:effectLst/>
                <a:latin typeface="Arial" panose="020B0604020202020204" pitchFamily="34" charset="0"/>
                <a:ea typeface="Calibri" panose="020F0502020204030204" pitchFamily="34" charset="0"/>
                <a:cs typeface="Arial" panose="020B0604020202020204" pitchFamily="34" charset="0"/>
              </a:rPr>
              <a:t>f</a:t>
            </a:r>
            <a:r>
              <a:rPr lang="en-US" sz="1200" noProof="0" dirty="0">
                <a:effectLs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latin typeface="Arial" panose="020B0604020202020204" pitchFamily="34" charset="0"/>
                <a:ea typeface="Calibri" panose="020F0502020204030204" pitchFamily="34" charset="0"/>
                <a:cs typeface="Arial" panose="020B0604020202020204" pitchFamily="34" charset="0"/>
              </a:rPr>
              <a:t>f</a:t>
            </a:r>
            <a:r>
              <a:rPr lang="en-US" sz="1200" noProof="0" dirty="0">
                <a:effectLst/>
                <a:latin typeface="Arial" panose="020B0604020202020204" pitchFamily="34" charset="0"/>
                <a:ea typeface="Calibri" panose="020F0502020204030204" pitchFamily="34" charset="0"/>
                <a:cs typeface="Arial" panose="020B0604020202020204" pitchFamily="34" charset="0"/>
              </a:rPr>
              <a:t> </a:t>
            </a:r>
            <a:r>
              <a:rPr lang="en-US" sz="1200" noProof="0" dirty="0" err="1">
                <a:effectLst/>
                <a:latin typeface="Arial" panose="020B0604020202020204" pitchFamily="34" charset="0"/>
                <a:ea typeface="Calibri" panose="020F0502020204030204" pitchFamily="34" charset="0"/>
                <a:cs typeface="Arial" panose="020B0604020202020204" pitchFamily="34" charset="0"/>
              </a:rPr>
              <a:t>f</a:t>
            </a:r>
            <a:r>
              <a:rPr lang="en-US" sz="1200" noProof="0" dirty="0">
                <a:effectLst/>
                <a:latin typeface="Arial" panose="020B0604020202020204" pitchFamily="34" charset="0"/>
                <a:ea typeface="Calibri" panose="020F0502020204030204" pitchFamily="34" charset="0"/>
                <a:cs typeface="Arial" panose="020B0604020202020204" pitchFamily="34" charset="0"/>
              </a:rPr>
              <a:t> 5 d 8 and is labeled as return address. </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first twelve input addresses are highlighted and the label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buf</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in the buffer is marked from the third address from the top to the twelfth address. A down arrow points from the return address to the twelfth address</a:t>
            </a:r>
            <a:r>
              <a:rPr lang="en-US" sz="1200" noProof="0" dirty="0">
                <a:effectLst/>
                <a:latin typeface="Arial" panose="020B0604020202020204" pitchFamily="34" charset="0"/>
                <a:ea typeface="Calibri" panose="020F0502020204030204" pitchFamily="34" charset="0"/>
                <a:cs typeface="Arial" panose="020B0604020202020204" pitchFamily="34" charset="0"/>
              </a:rPr>
              <a:t>.</a:t>
            </a:r>
          </a:p>
          <a:p>
            <a:pPr>
              <a:lnSpc>
                <a:spcPct val="107000"/>
              </a:lnSpc>
              <a:spcAft>
                <a:spcPts val="800"/>
              </a:spcAft>
            </a:pPr>
            <a:endParaRPr lang="en-US" sz="1200" noProof="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4547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Canary image from: https://images-wixmp-ed30a86b8c4ca887773594c2.wixmp.com/f/3017d4d2-d9ed-46e2-9cab-6e35f053b458/db041pb-c607fff3-f60f-4368-91ee-062c2c19edea.png/v1/fill/w_1024,h_492,q_75,strp/canaries_png_by_makiskan-db041pb.png?token=eyJ0eXAiOiJKV1QiLCJhbGciOiJIUzI1NiJ9.eyJpc3MiOiJ1cm46YXBwOjdlMGQxODg5ODIyNjQzNzNhNWYwZDQxNWVhMGQyNmUwIiwic3ViIjoidXJuOmFwcDo3ZTBkMTg4OTgyMjY0MzczYTVmMGQ0MTVlYTBkMjZlMCIsImF1ZCI6WyJ1cm46c2VydmljZTppbWFnZS5vcGVyYXRpb25zIl0sIm9iaiI6W1t7InBhdGgiOiIvZi8zMDE3ZDRkMi1kOWVkLTQ2ZTItOWNhYi02ZTM1ZjA1M2I0NTgvZGIwNDFwYi1jNjA3ZmZmMy1mNjBmLTQzNjgtOTFlZS0wNjJjMmMxOWVkZWEucG5nIiwid2lkdGgiOiI8PTEwMjQiLCJoZWlnaHQiOiI8PTQ5MiJ9XV19.19EGV2NwJziUwUra4kTMTgA7axX6g1CH6edWlBaxQJ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labeling in slot 2 reads return address, the labeling in slot 3 reads frame pointer, the labeling in slot 4 reads canary with a canary's picture and the labeling in slot 5 reads local variables. </a:t>
            </a:r>
            <a:r>
              <a:rPr lang="en-US" dirty="0" err="1"/>
              <a:t>Labelings</a:t>
            </a:r>
            <a:r>
              <a:rPr lang="en-US" dirty="0"/>
              <a:t> for slot 1 and slot 6 from the top are null. The canary in the illustration is also pointed by a red arrow.</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9574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Line 01: void A (char asterisk date) Open Curly Bracket </a:t>
            </a:r>
          </a:p>
          <a:p>
            <a:r>
              <a:rPr lang="en-US" noProof="0" dirty="0"/>
              <a:t>Line 02: int len; </a:t>
            </a:r>
          </a:p>
          <a:p>
            <a:r>
              <a:rPr lang="en-US" noProof="0" dirty="0"/>
              <a:t>Line 03: char B Open Square Bracket 128 Close Square Bracket; </a:t>
            </a:r>
          </a:p>
          <a:p>
            <a:r>
              <a:rPr lang="en-US" noProof="0" dirty="0"/>
              <a:t>Line 04: char log Msg Open Square Bracket 256 Close Square Bracket; </a:t>
            </a:r>
          </a:p>
          <a:p>
            <a:r>
              <a:rPr lang="en-US" noProof="0" dirty="0"/>
              <a:t>Line 05: </a:t>
            </a:r>
          </a:p>
          <a:p>
            <a:r>
              <a:rPr lang="en-US" noProof="0" dirty="0"/>
              <a:t>Line 06: str c p y (log Msg, date); note: slash asterisk first copy the string with the date in the log message asterisk slash </a:t>
            </a:r>
          </a:p>
          <a:p>
            <a:r>
              <a:rPr lang="en-US" noProof="0" dirty="0"/>
              <a:t>Line 07: len equals str len (date); note: slash asterisk determine how many characters are in the date string asterisk slash</a:t>
            </a:r>
          </a:p>
          <a:p>
            <a:r>
              <a:rPr lang="en-US" noProof="0" dirty="0"/>
              <a:t>Line 08: gets (B); note: slash asterisk now get the actual message asterisk slash </a:t>
            </a:r>
          </a:p>
          <a:p>
            <a:r>
              <a:rPr lang="en-US" noProof="0" dirty="0"/>
              <a:t>Line 09: str c p y (log Msg plus len, B); note: slash asterisk and copy it after the date into log Message asterisk slash </a:t>
            </a:r>
          </a:p>
          <a:p>
            <a:r>
              <a:rPr lang="en-US" noProof="0" dirty="0"/>
              <a:t>Line 10: write Log (log Msg); note: slash asterisk finally, write the log message to disk asterisk slash</a:t>
            </a:r>
          </a:p>
          <a:p>
            <a:r>
              <a:rPr lang="en-US" noProof="0" dirty="0"/>
              <a:t>Line 11: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1367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Part (a): There is a vertical block with multiple partitions and with both sides open-ended. The partitions labeled from top to bottom are 1. ampersand gadget C. 2. data. 3. ampersand gadget B. 4. data. 5. ampersand gadget A.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first five partitions are collectively labeled stack.</a:t>
            </a:r>
            <a:r>
              <a:rPr lang="en-US" sz="1200" dirty="0">
                <a:effectLst/>
                <a:latin typeface="Arial" panose="020B0604020202020204" pitchFamily="34" charset="0"/>
                <a:ea typeface="Calibri" panose="020F0502020204030204" pitchFamily="34" charset="0"/>
                <a:cs typeface="Arial" panose="020B0604020202020204" pitchFamily="34" charset="0"/>
              </a:rPr>
              <a:t> There are backward arrows from ampersand gadget A to ampersand gadget B and from ampersand gadget B to ampersand gadget C. Some space is empty in the vertical block without partitions. Now, again partitions are labeled as 1. RETURN. 2. instruction 4. 3. instruction 3. 4. instruction 2. 5. instruction 1 and this is categorized as gadget C (part of function Z) with a forward arrow pointing to instruction 1. Again some space is empty in the vertical block without partitions. Now, again partitions are labeled as 1. RETURN. 2. instruction 3. 3. instruction 2. 4. instruction 1 and this is categorized as gadget B (part of function Y) with a forward arrow pointing to instruction 1. There is a vertical block with a backward arrow on the top line that starts from instruction 1 from the previous block to this block's RETURN. Now, again some space that is empty in the vertical block without partitions. Now, again partitions are labeled as 1. RETURN. 2. instruction 4. 3. instruction 3. 4. instruction 2. 5. Instruction 1 and this partition is categorized as gadget A (part of function X) with a forward arrow pointing to instruction 1. There is a vertical block with a backward arrow on the top line that starts from instruction 1 from the previous block to this block's RETURN. There is a dashed line vertical block starting from partition ampersand gadget A and ending at the last instruction 1 partition with a backward arrow at the bottom line.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rest of the partitions except stack are collectively labeled text segment.</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2906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There are two parts to the image labeled Stack. Part (a): There is a vertical block with multiple partitions and with both sides open-ended. The partitions labeled from top to bottom are 1. ampersand gadget C. 2. data. 3. ampersand gadget B. 4. data. 5. ampersand gadget A. There are backward arrows from ampersand gadget A to ampersand gadget B and from ampersand gadget B to ampersand gadget C. Some space is empty in the vertical block without partitions. Now, again partitions are labeled as 1. RETURN. 2. instruction 4. 3. instruction 3. 4. instruction 2. 5. instruction 1 and this is categorized as gadget C (part of function Z) with a forward arrow pointing to instruction 1. Again some space is empty in the vertical block without partitions. Now, again partitions are labeled as 1. RETURN. 2. instruction 3. 3. instruction 2. 4. instruction 1 and this is categorized as gadget B (part of function Y) with a forward arrow pointing to instruction 1. There is a vertical block with a backward arrow on the top line that starts from instruction 1 from the previous block to this block's RETURN. Now, again some space that is empty in the vertical block without partitions. Now, again partitions are labeled as 1. RETURN. 2. instruction 4. 3. instruction 3. 4. instruction 2. 5. Instruction 1 and this partition is categorized as gadget A (part of function X) with a forward arrow pointing to instruction 1. There is a vertical block with a backward arrow on the top line that starts from instruction 1 from the previous block to this block's RETURN. There is a dashed line vertical block starting from partition ampersand gadget A and ending at the last instruction 1 partition with a backward arrow at the bottom line. Part (b): There is a square block labeled Text Segment. Line 1: Example gadgets: Line 2: Gadget A: Line 3: -pop operand off the stack into register 1. Line 4: -if the value is negative, jump to the error handler. Line 5: -otherwise return. Line 6: Gadget B: Line 7: -pop operand off the stack into register 2. Line 7: -return. Line 8: Gadget C: Line 9: -multiply register 1 by 4. Line 10: -push register 1. Line 11: -add register 2 to the value on the top of the stack and store the result in register 2.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6289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https://pngimg.com/image/54797</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9320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01 dot void C open parenthesis close parenthesis left curly bracket </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02 dot int index semicolon </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03 dot int prime left square bracket 16 right square bracket equals to left curly bracket 1,2,3,5,7,11,13,17,19,23,29,31,37,41,43,47 right curly bracket semicolon </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04 dot print f open parenthesis open double quotation which prime number from 1 ellipsis 47 would you like to see question mark close double quotation close parenthesis semicolon </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05 dot index equals read underscore user underscore input open parenthesis close parenthesis semicolon </a:t>
            </a:r>
          </a:p>
          <a:p>
            <a:pPr>
              <a:lnSpc>
                <a:spcPct val="107000"/>
              </a:lnSpc>
              <a:spcAft>
                <a:spcPts val="800"/>
              </a:spcAft>
            </a:pPr>
            <a:r>
              <a:rPr lang="en-US" sz="1200" noProof="0" dirty="0">
                <a:effectLst/>
                <a:latin typeface="Arial" panose="020B0604020202020204" pitchFamily="34" charset="0"/>
                <a:ea typeface="Calibri" panose="020F0502020204030204" pitchFamily="34" charset="0"/>
                <a:cs typeface="Arial" panose="020B0604020202020204" pitchFamily="34" charset="0"/>
              </a:rPr>
              <a:t>06 print f open parenthesis open double quotation prime number percent d is colon percent d forward slash n close double quotation, index, prime open square bracket index close square bracket close parenthesis semicolon </a:t>
            </a:r>
          </a:p>
          <a:p>
            <a:pPr>
              <a:lnSpc>
                <a:spcPct val="107000"/>
              </a:lnSpc>
              <a:spcAft>
                <a:spcPts val="800"/>
              </a:spcAft>
            </a:pP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07 dot right curly bracket</a:t>
            </a:r>
            <a:endParaRPr lang="en-US" sz="1200" noProof="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21939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01 dot void A open parenthesis close parenthesis left curly bracket </a:t>
            </a:r>
          </a:p>
          <a:p>
            <a:r>
              <a:rPr lang="en-US" dirty="0"/>
              <a:t>02 dot int authorized semicolon </a:t>
            </a:r>
          </a:p>
          <a:p>
            <a:r>
              <a:rPr lang="en-US" dirty="0"/>
              <a:t>03 dot char name left square bracket 128 right square bracket semicolon </a:t>
            </a:r>
          </a:p>
          <a:p>
            <a:r>
              <a:rPr lang="en-US" dirty="0"/>
              <a:t>04 dot authorized equals to check credentials open parenthesis ellipsis close parenthesis semicolon forward slash asterisk the attacker is not </a:t>
            </a:r>
          </a:p>
          <a:p>
            <a:r>
              <a:rPr lang="en-US" dirty="0"/>
              <a:t>authorized comma so returns 0 asterisk forward slash </a:t>
            </a:r>
          </a:p>
          <a:p>
            <a:r>
              <a:rPr lang="en-US" dirty="0"/>
              <a:t>05 dot print f open parenthesis open double quotation What is your name question mark backslash n close double quotation close parenthesis semicolon </a:t>
            </a:r>
          </a:p>
          <a:p>
            <a:r>
              <a:rPr lang="en-US" dirty="0"/>
              <a:t>06 dot gets open parenthesis name close parenthesis semicolon </a:t>
            </a:r>
          </a:p>
          <a:p>
            <a:r>
              <a:rPr lang="en-US" dirty="0"/>
              <a:t>07 dot if open parenthesis authorized exclamation equals to 0 close parenthesis left curly bracket </a:t>
            </a:r>
          </a:p>
          <a:p>
            <a:r>
              <a:rPr lang="en-US" dirty="0"/>
              <a:t>08 dot print f open parenthesis open double quotation Welcome percent s comma here is all our secret data backslash n close double quotation comma name close parenthesis </a:t>
            </a:r>
          </a:p>
          <a:p>
            <a:r>
              <a:rPr lang="en-US" dirty="0"/>
              <a:t>09 dot forward slash asterisk ellipsis show secret data ellipsis asterisk forward slash </a:t>
            </a:r>
          </a:p>
          <a:p>
            <a:r>
              <a:rPr lang="en-US" dirty="0"/>
              <a:t>10 dot right curly bracket else left curly bracket </a:t>
            </a:r>
          </a:p>
          <a:p>
            <a:r>
              <a:rPr lang="en-US" dirty="0"/>
              <a:t>11 dot print f open parenthesis open double quotation Sorry percent s comma but you are not authorized period backslash n close double quotation comma name close parenthesis semicolon </a:t>
            </a:r>
          </a:p>
          <a:p>
            <a:r>
              <a:rPr lang="en-US" dirty="0"/>
              <a:t>12 dot right curly bracket </a:t>
            </a:r>
          </a:p>
          <a:p>
            <a:r>
              <a:rPr lang="en-US" dirty="0"/>
              <a:t>13 dot right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54047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1 dot char s left square bracket 100 right square bracket comma g left square bracket 100 right square bracket equals to open double quotation Hello close double quotation semicolon forward slash asterisk declare s and g semicolon initialize g asterisk forward slash </a:t>
            </a:r>
          </a:p>
          <a:p>
            <a:r>
              <a:rPr lang="en-US" dirty="0"/>
              <a:t>2 dot f g e t s open parenthesis s comma 100 comma s t d </a:t>
            </a:r>
            <a:r>
              <a:rPr lang="en-US" dirty="0" err="1"/>
              <a:t>i</a:t>
            </a:r>
            <a:r>
              <a:rPr lang="en-US" dirty="0"/>
              <a:t> n close parenthesis semicolon forward slash asterisk read a string from the keyboard into s asterisk forward slash </a:t>
            </a:r>
          </a:p>
          <a:p>
            <a:r>
              <a:rPr lang="en-US" dirty="0"/>
              <a:t>3 dot s t r c a t open parenthesis g comma s close parenthesis semicolon forward slash asterisk concatenate s onto the end of g asterisk forward slash </a:t>
            </a:r>
          </a:p>
          <a:p>
            <a:r>
              <a:rPr lang="en-US" dirty="0"/>
              <a:t>4 dot print f open parenthesis g close parenthesis semicolon forward slash asterisk print g asterisk forward slash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6492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Line 1: int main (int </a:t>
            </a:r>
            <a:r>
              <a:rPr lang="en-US" noProof="0" dirty="0" err="1"/>
              <a:t>arg</a:t>
            </a:r>
            <a:r>
              <a:rPr lang="en-US" noProof="0" dirty="0"/>
              <a:t> c, c h a r asterisk </a:t>
            </a:r>
            <a:r>
              <a:rPr lang="en-US" noProof="0" dirty="0" err="1"/>
              <a:t>arg</a:t>
            </a:r>
            <a:r>
              <a:rPr lang="en-US" noProof="0" dirty="0"/>
              <a:t> v Open Square Bracket Close Square Bracket) </a:t>
            </a:r>
          </a:p>
          <a:p>
            <a:r>
              <a:rPr lang="en-US" noProof="0" dirty="0"/>
              <a:t>Line 2: Open Curly Bracket </a:t>
            </a:r>
          </a:p>
          <a:p>
            <a:r>
              <a:rPr lang="en-US" noProof="0" dirty="0"/>
              <a:t>Line 3: int I equals 0; </a:t>
            </a:r>
          </a:p>
          <a:p>
            <a:r>
              <a:rPr lang="en-US" noProof="0" dirty="0"/>
              <a:t>Line 4: print f ("Hello percentage n world slash n", ampersand </a:t>
            </a:r>
            <a:r>
              <a:rPr lang="en-US" noProof="0" dirty="0" err="1"/>
              <a:t>i</a:t>
            </a:r>
            <a:r>
              <a:rPr lang="en-US" noProof="0" dirty="0"/>
              <a:t>); note: slash asterisk the percentage n stores into </a:t>
            </a:r>
            <a:r>
              <a:rPr lang="en-US" noProof="0" dirty="0" err="1"/>
              <a:t>i</a:t>
            </a:r>
            <a:r>
              <a:rPr lang="en-US" noProof="0" dirty="0"/>
              <a:t> asterisk slash </a:t>
            </a:r>
          </a:p>
          <a:p>
            <a:r>
              <a:rPr lang="en-US" noProof="0" dirty="0"/>
              <a:t>Line 5: print f ("</a:t>
            </a:r>
            <a:r>
              <a:rPr lang="en-US" noProof="0" dirty="0" err="1"/>
              <a:t>i</a:t>
            </a:r>
            <a:r>
              <a:rPr lang="en-US" noProof="0" dirty="0"/>
              <a:t> equals percentage d slash n", </a:t>
            </a:r>
            <a:r>
              <a:rPr lang="en-US" noProof="0" dirty="0" err="1"/>
              <a:t>i</a:t>
            </a:r>
            <a:r>
              <a:rPr lang="en-US" noProof="0" dirty="0"/>
              <a:t>); note: slash asterisk </a:t>
            </a:r>
            <a:r>
              <a:rPr lang="en-US" noProof="0" dirty="0" err="1"/>
              <a:t>i</a:t>
            </a:r>
            <a:r>
              <a:rPr lang="en-US" noProof="0" dirty="0"/>
              <a:t> is now 6 asterisk slash </a:t>
            </a:r>
          </a:p>
          <a:p>
            <a:r>
              <a:rPr lang="en-US" noProof="0" dirty="0"/>
              <a:t>Line 6: 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591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double-headed red arrow is horizontally marked at the center of the triangle pointing towards the two pairs of hardware and O 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107196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1 dot char s left square bracket 100 right square bracket comma g left square bracket 100 right square bracket equals to open double quotation Hello close double quotation semicolon forward slash asterisk declare s and g semicolon initialize g asterisk forward slash </a:t>
            </a:r>
          </a:p>
          <a:p>
            <a:r>
              <a:rPr lang="en-US" dirty="0"/>
              <a:t>2 dot f g e t s open parenthesis s comma 100 comma s t d </a:t>
            </a:r>
            <a:r>
              <a:rPr lang="en-US" dirty="0" err="1"/>
              <a:t>i</a:t>
            </a:r>
            <a:r>
              <a:rPr lang="en-US" dirty="0"/>
              <a:t> n close parenthesis semicolon forward slash asterisk read a string from the keyboard into s asterisk forward slash </a:t>
            </a:r>
          </a:p>
          <a:p>
            <a:r>
              <a:rPr lang="en-US" dirty="0"/>
              <a:t>3 dot s t r c a t open parenthesis g comma s close parenthesis semicolon forward slash asterisk concatenate s onto the end of g asterisk forward slash </a:t>
            </a:r>
          </a:p>
          <a:p>
            <a:r>
              <a:rPr lang="en-US" dirty="0"/>
              <a:t>4 dot print f open parenthesis g close parenthesis semicolon forward slash asterisk print g asterisk forward slash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40043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1 dot char s left square bracket 100 right square bracket comma g left square bracket 100 right square bracket equals to open double quotation Hello close double quotation semicolon forward slash asterisk declare s and g semicolon initialize g asterisk forward slash </a:t>
            </a:r>
          </a:p>
          <a:p>
            <a:r>
              <a:rPr lang="en-US" dirty="0"/>
              <a:t>2 dot f g e t s open parenthesis s comma 100 comma s t d </a:t>
            </a:r>
            <a:r>
              <a:rPr lang="en-US" dirty="0" err="1"/>
              <a:t>i</a:t>
            </a:r>
            <a:r>
              <a:rPr lang="en-US" dirty="0"/>
              <a:t> n close parenthesis semicolon forward slash asterisk read a string from the keyboard into s asterisk forward slash </a:t>
            </a:r>
          </a:p>
          <a:p>
            <a:r>
              <a:rPr lang="en-US" dirty="0"/>
              <a:t>3 dot s t r c a t open parenthesis g comma s close parenthesis semicolon forward slash asterisk concatenate s onto the end of g asterisk forward slash </a:t>
            </a:r>
          </a:p>
          <a:p>
            <a:r>
              <a:rPr lang="en-US" dirty="0"/>
              <a:t>4 dot print f open parenthesis g close parenthesis semicolon forward slash asterisk print g asterisk forward slash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7518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There is a vertical block with an open end at the bottom. There are four partitions in the vertical block. The fourth partition is open-ended. The first partition is categorized as Buffer B and labeled with A </a:t>
            </a:r>
            <a:r>
              <a:rPr lang="en-US" sz="1200" dirty="0" err="1">
                <a:effectLst/>
                <a:latin typeface="Arial" panose="020B0604020202020204" pitchFamily="34" charset="0"/>
                <a:ea typeface="Calibri" panose="020F0502020204030204" pitchFamily="34" charset="0"/>
                <a:cs typeface="Arial" panose="020B0604020202020204" pitchFamily="34" charset="0"/>
              </a:rPr>
              <a:t>A</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A</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A</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percent 0 8 x</a:t>
            </a:r>
            <a:r>
              <a:rPr lang="en-US" sz="1200" dirty="0">
                <a:effectLst/>
                <a:latin typeface="Arial" panose="020B0604020202020204" pitchFamily="34" charset="0"/>
                <a:ea typeface="Calibri" panose="020F0502020204030204" pitchFamily="34" charset="0"/>
                <a:cs typeface="Arial" panose="020B0604020202020204" pitchFamily="34" charset="0"/>
              </a:rPr>
              <a:t> percent 0 8 x open square bracket epsilon close square bracket percent 0 8 x percent n epsilon. The second partition is empty. The third partition is empty and categorized as the First parameter to print f (pointer to format string). There is a backward arrow from the third partition points to the first partition. The fourth partition is empty and categorized as a Stack frame of Print f and a downward arrow.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33372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code from left to right reads as follows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01 dot int asterisk A equals to open parenthesis int asterisk close parenthesis malloc open parenthesis 128 close parenthesis semicolon forward slash asterisk allocate space for 128 </a:t>
            </a:r>
            <a:r>
              <a:rPr lang="en-US" sz="1200" dirty="0" err="1">
                <a:effectLst/>
                <a:latin typeface="Arial" panose="020B0604020202020204" pitchFamily="34" charset="0"/>
                <a:ea typeface="Calibri" panose="020F0502020204030204" pitchFamily="34" charset="0"/>
                <a:cs typeface="Arial" panose="020B0604020202020204" pitchFamily="34" charset="0"/>
              </a:rPr>
              <a:t>ints</a:t>
            </a:r>
            <a:r>
              <a:rPr lang="en-US" sz="1200" dirty="0">
                <a:effectLst/>
                <a:latin typeface="Arial" panose="020B0604020202020204" pitchFamily="34" charset="0"/>
                <a:ea typeface="Calibri" panose="020F0502020204030204" pitchFamily="34" charset="0"/>
                <a:cs typeface="Arial" panose="020B0604020202020204" pitchFamily="34" charset="0"/>
              </a:rPr>
              <a:t>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02 dot int year of birth equals to read user input open parenthesis close parenthesis semicolon forward slash asterisk read int from std in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03 dot if open parenthesis year of birth less than 1900 close parenthesis left curly bracket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04 dot print f open parenthesis open double quotation Error comma year of birth should be greater than 1900 backslash n close double quotation close parenthesis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05 dot free open parenthesis Close parenthesis semicolon forward slash asterisk array A is already freed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06 dot right curly bracket else left curly bracket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07 dot ellipsis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08 dot forward slash asterisk do something interesting with array A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09 dot ellipsis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10 dot right curly bracket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11 dot ellipsis forward slash asterisk many more statements, containing malloc and free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Suppose the attacker massages the victim into allocating something sensitive here ellipsis.</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12 dot A left square bracket 0 right square bracket equals to year of birth semicolon forward slash asterisk array A is used comma even if it was freed asterisk forward slash A </a:t>
            </a: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Text corresponding to line 12 reads as follows: This may modify whatever is now allocated in this area.</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48709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1 dot c o n s t c h a r asterisk name1 equals to open parenthesis c h a r asterisk close parenthesis open double quotation Sam close double quotation semicolon </a:t>
            </a:r>
          </a:p>
          <a:p>
            <a:r>
              <a:rPr lang="en-US" dirty="0"/>
              <a:t>2 dot c o n s t c h a r asterisk name 2 equals to open parenthesis c h a r asterisk close parenthesis open double quotation Rick close double quotation semicolon </a:t>
            </a:r>
          </a:p>
          <a:p>
            <a:r>
              <a:rPr lang="en-US" dirty="0"/>
              <a:t>3 dot </a:t>
            </a:r>
          </a:p>
          <a:p>
            <a:r>
              <a:rPr lang="en-US" dirty="0"/>
              <a:t>4 dot class robot left curly bracket forward slash asterisk parent class asterisk forward slash </a:t>
            </a:r>
          </a:p>
          <a:p>
            <a:r>
              <a:rPr lang="en-US" dirty="0"/>
              <a:t>5 dot public colon </a:t>
            </a:r>
          </a:p>
          <a:p>
            <a:r>
              <a:rPr lang="en-US" dirty="0"/>
              <a:t>6 dot        c h a r name left square bracket 128 right square bracket semicolon </a:t>
            </a:r>
          </a:p>
          <a:p>
            <a:r>
              <a:rPr lang="en-US" dirty="0"/>
              <a:t>7 dot void play underscore piano open parenthesis close parenthesis left curly bracket forward slash ellipsis asterisk forward slash right curly bracket </a:t>
            </a:r>
          </a:p>
          <a:p>
            <a:r>
              <a:rPr lang="en-US" dirty="0"/>
              <a:t>8 dot robot open parenthesis c o n s t c h a r asterisk s t r close parenthesis left curly bracket forward slash asterisk constructor also names the robot asterisk forward slash </a:t>
            </a:r>
          </a:p>
          <a:p>
            <a:r>
              <a:rPr lang="en-US" dirty="0"/>
              <a:t>9 dot s t r n c p y open parenthesis name comma s t r comma 127 close parenthesis semicolon </a:t>
            </a:r>
          </a:p>
          <a:p>
            <a:r>
              <a:rPr lang="en-US" dirty="0"/>
              <a:t>10 dot right curly bracket </a:t>
            </a:r>
          </a:p>
          <a:p>
            <a:r>
              <a:rPr lang="en-US" dirty="0"/>
              <a:t>11 dot right curly bracket semicolon </a:t>
            </a:r>
          </a:p>
          <a:p>
            <a:r>
              <a:rPr lang="en-US" dirty="0"/>
              <a:t>12 dot </a:t>
            </a:r>
          </a:p>
          <a:p>
            <a:r>
              <a:rPr lang="en-US" dirty="0"/>
              <a:t>13 dot class worker underscore robot colon public robot left curly bracket forward slash asterisk first child class asterisk forward slash </a:t>
            </a:r>
          </a:p>
          <a:p>
            <a:r>
              <a:rPr lang="en-US" dirty="0"/>
              <a:t>14 dot using robot double colon robot semicolon </a:t>
            </a:r>
          </a:p>
          <a:p>
            <a:r>
              <a:rPr lang="en-US" dirty="0"/>
              <a:t>15 dot public colon </a:t>
            </a:r>
          </a:p>
          <a:p>
            <a:r>
              <a:rPr lang="en-US" dirty="0"/>
              <a:t>16 dot virtual void change underscore name open parenthesis c o n s t c h a r asterisk s t r close parenthesis right curly bracket s t r n c p y open parenthesis name comma s t r comma 127 close parenthesis. semicolon right curly bracket </a:t>
            </a:r>
          </a:p>
          <a:p>
            <a:r>
              <a:rPr lang="en-US" dirty="0"/>
              <a:t>17 dot right curly bracket semicolon </a:t>
            </a:r>
          </a:p>
          <a:p>
            <a:r>
              <a:rPr lang="en-US" dirty="0"/>
              <a:t>18 dot </a:t>
            </a:r>
          </a:p>
          <a:p>
            <a:r>
              <a:rPr lang="en-US" dirty="0"/>
              <a:t>19 dot class supervisor underscore robot colon public robot left curly bracket forward slash asterisk second child class asterisk forward slash </a:t>
            </a:r>
          </a:p>
          <a:p>
            <a:r>
              <a:rPr lang="en-US" dirty="0"/>
              <a:t>20 dot using robot double colon robot semicolon </a:t>
            </a:r>
          </a:p>
          <a:p>
            <a:r>
              <a:rPr lang="en-US" dirty="0"/>
              <a:t>21 dot public colon </a:t>
            </a:r>
          </a:p>
          <a:p>
            <a:r>
              <a:rPr lang="en-US" dirty="0"/>
              <a:t>22 dot virtual void execute underscore management underscore routine open parenthesis c h a r asterisk </a:t>
            </a:r>
            <a:r>
              <a:rPr lang="en-US" dirty="0" err="1"/>
              <a:t>cmd</a:t>
            </a:r>
            <a:r>
              <a:rPr lang="en-US" dirty="0"/>
              <a:t> close parenthesis left curly bracket system open parenthesis </a:t>
            </a:r>
            <a:r>
              <a:rPr lang="en-US" dirty="0" err="1"/>
              <a:t>cmd</a:t>
            </a:r>
            <a:r>
              <a:rPr lang="en-US" dirty="0"/>
              <a:t> close parenthesis semicolon right curly bracket </a:t>
            </a:r>
          </a:p>
          <a:p>
            <a:r>
              <a:rPr lang="en-US" dirty="0"/>
              <a:t>23 dot right curly bracket semicolon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6770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24 dot </a:t>
            </a:r>
          </a:p>
          <a:p>
            <a:r>
              <a:rPr lang="en-US" dirty="0"/>
              <a:t>25 dot void test robot open parenthesis robot asterisk r close parenthesis left curly bracket forward slash asterisk can be called with any robot asterisk forward slash </a:t>
            </a:r>
          </a:p>
          <a:p>
            <a:r>
              <a:rPr lang="en-US" dirty="0"/>
              <a:t>26 dot r hyphen more than play piano open parenthesis close parenthesis semicolon </a:t>
            </a:r>
          </a:p>
          <a:p>
            <a:r>
              <a:rPr lang="en-US" dirty="0"/>
              <a:t>27 dot right curly bracket </a:t>
            </a:r>
          </a:p>
          <a:p>
            <a:r>
              <a:rPr lang="en-US" dirty="0"/>
              <a:t>28 dot </a:t>
            </a:r>
          </a:p>
          <a:p>
            <a:r>
              <a:rPr lang="en-US" dirty="0"/>
              <a:t>29 dot void prompt underscore user underscore for underscore name open parenthesis robot asterisk r close parenthesis left curly bracket forward slash asterisk can be called with worker robots only asterisk forward slash </a:t>
            </a:r>
          </a:p>
          <a:p>
            <a:r>
              <a:rPr lang="en-US" dirty="0"/>
              <a:t>30 dot char asterisk new name equals to read underscore name underscore from underscore command line open parenthesis close parenthesis semicolon </a:t>
            </a:r>
          </a:p>
          <a:p>
            <a:r>
              <a:rPr lang="en-US" dirty="0"/>
              <a:t>31 dot worker underscore robot asterisk w equals to static cast less than worker underscore robot asterisk more than open parenthesis r close parenthesis semicolon forward slash asterisk cast to worker robot asterisk forward slash </a:t>
            </a:r>
          </a:p>
          <a:p>
            <a:r>
              <a:rPr lang="en-US" dirty="0"/>
              <a:t>32 dot w hyphen greater than change underscore name open parenthesis newname close parenthesis semicolon This is labeled as follows. Method does not exist for supervisor underscore robot. </a:t>
            </a:r>
          </a:p>
          <a:p>
            <a:r>
              <a:rPr lang="en-US" dirty="0"/>
              <a:t>At that offset, we find the e x e c function instead. Suppose we provide the name colon open single quotation r m minus r f forward slash double quotation.</a:t>
            </a:r>
          </a:p>
          <a:p>
            <a:r>
              <a:rPr lang="en-US" dirty="0"/>
              <a:t>33 dot right curly bracket </a:t>
            </a:r>
          </a:p>
          <a:p>
            <a:r>
              <a:rPr lang="en-US" dirty="0"/>
              <a:t>34 dot </a:t>
            </a:r>
          </a:p>
          <a:p>
            <a:r>
              <a:rPr lang="en-US" dirty="0"/>
              <a:t>35 dot int main open parenthesis int </a:t>
            </a:r>
            <a:r>
              <a:rPr lang="en-US" dirty="0" err="1"/>
              <a:t>arg</a:t>
            </a:r>
            <a:r>
              <a:rPr lang="en-US" dirty="0"/>
              <a:t> c comma char asterisk </a:t>
            </a:r>
            <a:r>
              <a:rPr lang="en-US" dirty="0" err="1"/>
              <a:t>arg</a:t>
            </a:r>
            <a:r>
              <a:rPr lang="en-US" dirty="0"/>
              <a:t> v left square bracket right square bracket close parenthesis</a:t>
            </a:r>
          </a:p>
          <a:p>
            <a:r>
              <a:rPr lang="en-US" dirty="0"/>
              <a:t>36 dot left curly bracket </a:t>
            </a:r>
          </a:p>
          <a:p>
            <a:r>
              <a:rPr lang="en-US" dirty="0"/>
              <a:t>37 dot worker underscore robot asterisk w equals to new worker underscore robot open parenthesis name1 close parenthesis semicolon </a:t>
            </a:r>
          </a:p>
          <a:p>
            <a:r>
              <a:rPr lang="en-US" dirty="0"/>
              <a:t>38 dot supervisor underscore robot asterisk s equals to new supervisor underscore robot open parenthesis name2 close parenthesis semicolon </a:t>
            </a:r>
          </a:p>
          <a:p>
            <a:r>
              <a:rPr lang="en-US" dirty="0"/>
              <a:t>39 dot test underscore robot open parenthesis w close parenthesis semicolon </a:t>
            </a:r>
          </a:p>
          <a:p>
            <a:r>
              <a:rPr lang="en-US" dirty="0"/>
              <a:t>40 dot test underscore robot open parenthesis s close parenthesis semicolon </a:t>
            </a:r>
          </a:p>
          <a:p>
            <a:r>
              <a:rPr lang="en-US" dirty="0"/>
              <a:t>41 dot prompt underscore user underscore for underscore name open parenthesis w close parenthesis semicolon forward slash asterisk This is fine hyphen the name will be changed asterisk forward slash </a:t>
            </a:r>
          </a:p>
          <a:p>
            <a:r>
              <a:rPr lang="en-US" dirty="0"/>
              <a:t>42 dot prompt underscore user underscore for underscore name open parenthesis s close parenthesis semicolon forward slash asterisk This will EXECUTE the command asterisk forward slash </a:t>
            </a:r>
          </a:p>
          <a:p>
            <a:r>
              <a:rPr lang="en-US" dirty="0"/>
              <a:t>43 dot right curly bracket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67077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Description1:</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code from left to right reads as follows: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void foo open parenthesis close parenthesis left curly bracket </a:t>
            </a: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int x</a:t>
            </a:r>
            <a:r>
              <a:rPr lang="en-US" sz="1200" dirty="0">
                <a:effectLst/>
                <a:latin typeface="Arial" panose="020B0604020202020204" pitchFamily="34" charset="0"/>
                <a:ea typeface="Calibri" panose="020F0502020204030204" pitchFamily="34" charset="0"/>
                <a:cs typeface="Arial" panose="020B0604020202020204" pitchFamily="34" charset="0"/>
              </a:rPr>
              <a:t> 1 equals to 0 x 7 f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int x 2 equals to 1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unsigned int x 3 equals to 0 x f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f</a:t>
            </a:r>
            <a:r>
              <a:rPr lang="en-US" sz="1200" dirty="0">
                <a:effectLst/>
                <a:latin typeface="Arial" panose="020B0604020202020204" pitchFamily="34" charset="0"/>
                <a:ea typeface="Calibri" panose="020F0502020204030204" pitchFamily="34" charset="0"/>
                <a:cs typeface="Arial" panose="020B0604020202020204" pitchFamily="34" charset="0"/>
              </a:rPr>
              <a:t>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unsigned int x 4 equals to 1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int sum equals to x 1 plus x 2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unsigned int u s u m equals to x 3 plus x 4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print f open parenthesis open double quotation percent d forward slash n close double quotation comma sum close parenthesis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print f open parenthesis open double quotation percent u forward slash n close double quotation comma u s u m close parenthesis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right curly bracket</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Long Description2:</a:t>
            </a:r>
          </a:p>
          <a:p>
            <a:r>
              <a:rPr lang="en-US" sz="1200" dirty="0">
                <a:latin typeface="Arial" panose="020B0604020202020204" pitchFamily="34" charset="0"/>
                <a:cs typeface="Arial" panose="020B0604020202020204" pitchFamily="34" charset="0"/>
              </a:rPr>
              <a:t>The code from left to right reads as follows </a:t>
            </a:r>
          </a:p>
          <a:p>
            <a:r>
              <a:rPr lang="en-US" sz="1200" dirty="0">
                <a:latin typeface="Arial" panose="020B0604020202020204" pitchFamily="34" charset="0"/>
                <a:cs typeface="Arial" panose="020B0604020202020204" pitchFamily="34" charset="0"/>
              </a:rPr>
              <a:t>h j b tilde dollar g c </a:t>
            </a:r>
            <a:r>
              <a:rPr lang="en-US" sz="1200" dirty="0" err="1">
                <a:latin typeface="Arial" panose="020B0604020202020204" pitchFamily="34" charset="0"/>
                <a:cs typeface="Arial" panose="020B0604020202020204" pitchFamily="34" charset="0"/>
              </a:rPr>
              <a:t>c</a:t>
            </a:r>
            <a:r>
              <a:rPr lang="en-US" sz="1200" dirty="0">
                <a:latin typeface="Arial" panose="020B0604020202020204" pitchFamily="34" charset="0"/>
                <a:cs typeface="Arial" panose="020B0604020202020204" pitchFamily="34" charset="0"/>
              </a:rPr>
              <a:t> hyphen o int b a d n e s </a:t>
            </a:r>
            <a:r>
              <a:rPr lang="en-US" sz="1200" dirty="0" err="1">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 int b a d n e s </a:t>
            </a:r>
            <a:r>
              <a:rPr lang="en-US" sz="1200" dirty="0" err="1">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 dot c</a:t>
            </a:r>
          </a:p>
          <a:p>
            <a:r>
              <a:rPr lang="en-US" sz="1200" dirty="0">
                <a:latin typeface="Arial" panose="020B0604020202020204" pitchFamily="34" charset="0"/>
                <a:cs typeface="Arial" panose="020B0604020202020204" pitchFamily="34" charset="0"/>
              </a:rPr>
              <a:t>h j b tilde dollar dot forward slash int b a d n e s </a:t>
            </a:r>
            <a:r>
              <a:rPr lang="en-US" sz="1200" dirty="0" err="1">
                <a:latin typeface="Arial" panose="020B0604020202020204" pitchFamily="34" charset="0"/>
                <a:cs typeface="Arial" panose="020B0604020202020204" pitchFamily="34" charset="0"/>
              </a:rPr>
              <a:t>s</a:t>
            </a:r>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hyphen 2147483648 </a:t>
            </a:r>
          </a:p>
          <a:p>
            <a:r>
              <a:rPr lang="en-US" sz="1200" dirty="0">
                <a:latin typeface="Arial" panose="020B0604020202020204" pitchFamily="34" charset="0"/>
                <a:cs typeface="Arial" panose="020B0604020202020204" pitchFamily="34" charset="0"/>
              </a:rPr>
              <a:t>0 </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5748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code from left to right reads as follows:</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1 dot int main open parenthesis int </a:t>
            </a:r>
            <a:r>
              <a:rPr lang="en-US" sz="1200" dirty="0" err="1">
                <a:effectLst/>
                <a:latin typeface="Arial" panose="020B0604020202020204" pitchFamily="34" charset="0"/>
                <a:ea typeface="Calibri" panose="020F0502020204030204" pitchFamily="34" charset="0"/>
                <a:cs typeface="Arial" panose="020B0604020202020204" pitchFamily="34" charset="0"/>
              </a:rPr>
              <a:t>arg</a:t>
            </a:r>
            <a:r>
              <a:rPr lang="en-US" sz="1200" dirty="0">
                <a:effectLst/>
                <a:latin typeface="Arial" panose="020B0604020202020204" pitchFamily="34" charset="0"/>
                <a:ea typeface="Calibri" panose="020F0502020204030204" pitchFamily="34" charset="0"/>
                <a:cs typeface="Arial" panose="020B0604020202020204" pitchFamily="34" charset="0"/>
              </a:rPr>
              <a:t> c comma char asterisk </a:t>
            </a:r>
            <a:r>
              <a:rPr lang="en-US" sz="1200" dirty="0" err="1">
                <a:effectLst/>
                <a:latin typeface="Arial" panose="020B0604020202020204" pitchFamily="34" charset="0"/>
                <a:ea typeface="Calibri" panose="020F0502020204030204" pitchFamily="34" charset="0"/>
                <a:cs typeface="Arial" panose="020B0604020202020204" pitchFamily="34" charset="0"/>
              </a:rPr>
              <a:t>arg</a:t>
            </a:r>
            <a:r>
              <a:rPr lang="en-US" sz="1200" dirty="0">
                <a:effectLst/>
                <a:latin typeface="Arial" panose="020B0604020202020204" pitchFamily="34" charset="0"/>
                <a:ea typeface="Calibri" panose="020F0502020204030204" pitchFamily="34" charset="0"/>
                <a:cs typeface="Arial" panose="020B0604020202020204" pitchFamily="34" charset="0"/>
              </a:rPr>
              <a:t> v left square bracket right square bracket close parenthesis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2 dot left curly bracket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3 dot char s r c left square bracket 100 right square bracket comma d s t left square bracket 100 right square bracket comma c m d left square bracket 205 right square bracket equals to open double quotation c p close double quotation semicolon forward slash asterisk declare 3 strings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4 dot print f open parenthesis open double quotation please enter name of source file colon open double quotation close parenthesis semicolon forward slash asterisk ask for s r c file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5 dot gets open parenthesis s r c close parenthesis semicolon forward slash asterisk get input from the keyboard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6 dot s t r c a t open parenthesis c m d comma s r c close parenthesis semicolon forward slash asterisk concatenate s r c after c p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7 dot s t r c a t open parenthesis c m d comma open double quotation close double quotation close parenthesis semicolon forward slash asterisk add a space to the end of c m d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8 dot print f open parenthesis open double quotation please enter name of destination file colon close double quotation close parenthesis semicolon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9 dot gets open parenthesis d s t close parenthesis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semicolon</a:t>
            </a:r>
            <a:r>
              <a:rPr lang="en-US" sz="1200" dirty="0">
                <a:effectLst/>
                <a:latin typeface="Arial" panose="020B0604020202020204" pitchFamily="34" charset="0"/>
                <a:ea typeface="Calibri" panose="020F0502020204030204" pitchFamily="34" charset="0"/>
                <a:cs typeface="Arial" panose="020B0604020202020204" pitchFamily="34" charset="0"/>
              </a:rPr>
              <a:t> forward slash asterisk get input from the keyboard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10 dot s t r c a t open parenthesis c m d comma d s t close parenthesis semicolon forward slash asterisk complete the commands string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 11 dot system open parenthesis c m d close parenthesis semicolon forward slash asterisk execute the c p command asterisk forward slash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 12 dot right curly bracket </a:t>
            </a:r>
          </a:p>
          <a:p>
            <a:endParaRPr lang="en-US" sz="1200" noProof="0" dirty="0">
              <a:latin typeface="Arial" panose="020B0604020202020204" pitchFamily="34" charset="0"/>
              <a:cs typeface="Arial" panose="020B0604020202020204" pitchFamily="34" charset="0"/>
            </a:endParaRPr>
          </a:p>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9238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left to right reads as follows </a:t>
            </a:r>
          </a:p>
          <a:p>
            <a:r>
              <a:rPr lang="en-US" dirty="0"/>
              <a:t>int f d semicolon </a:t>
            </a:r>
          </a:p>
          <a:p>
            <a:r>
              <a:rPr lang="en-US" dirty="0"/>
              <a:t>if open parenthesis access open parenthesis open double quotation dot forward slash my underscore document close double quotation comma W OK close parenthesis exclamation equals to 0 close parenthesis left curly bracket </a:t>
            </a:r>
          </a:p>
          <a:p>
            <a:r>
              <a:rPr lang="en-US" dirty="0"/>
              <a:t>exit open parenthesis 1 close parenthesis semicolon </a:t>
            </a:r>
          </a:p>
          <a:p>
            <a:r>
              <a:rPr lang="en-US" dirty="0"/>
              <a:t>f d equals to open parenthesis open double quotation dot forward slash my underscore document close double quotation comma O WRONLY close parenthesis </a:t>
            </a:r>
          </a:p>
          <a:p>
            <a:r>
              <a:rPr lang="en-US" dirty="0"/>
              <a:t>write open parenthesis f d comma user input comma size of open parenthesis user input double close parenthesis semicolon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9338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is a vertical block with two partitions. The first partition has three squared blocks from left to right. The first squared block is labeled Client, the second is labeled Server, and the third is labeled Collaborator. The second partition is labeled as Kernel. Part (b): There is a vertical block with two partitions. The first partition has three squared blocks from left to right. The second squared block is encircled and labeled as Encapsulated server and a circular dashed line labeled Covert channel from the second squared block points to the third squared block. The second partition is labeled Kernel.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357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A double-headed red arrow is horizontally marked at the center of the triangle pointing towards the two pairs of hardware and O 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20999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r>
              <a:rPr lang="en-US" dirty="0"/>
              <a:t>There are eight servers in a circle shape with downward arrows arranged from left to right vertically at some space. There are eight vertical blocks with downward arrows connected with eight downward arrows from servers. There are eight collaborators in a circle shape. The eight downward arrows labeled Bitstream sent from vertical blocks point to eight collaborators. Time with a forward arrow is labeled at the bottom of the image and signifies processes concerning time. Out of eight vertical blocks, the four vertical blocks numbered 1, 2, 4, and 6 with </a:t>
            </a:r>
            <a:r>
              <a:rPr lang="en-US" dirty="0" err="1"/>
              <a:t>criss-cross</a:t>
            </a:r>
            <a:r>
              <a:rPr lang="en-US" dirty="0"/>
              <a:t> lines inside them and labeled Server locks files to send 1. The other four blocks numbered 3, 5, 7, and 8 are empty and labeled Server unlocks file to send 0. The downward arrows from vertical blocks to collaborators are labeled from left to right: 1 1 0 1 0 1 0 0 respectively.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4133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Line 1: for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equals 0;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less than length (Secret Key);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plus plus) </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Line 2: if (Secret Key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equals </a:t>
            </a:r>
            <a:r>
              <a:rPr lang="en-US" sz="1200" dirty="0" err="1">
                <a:effectLst/>
                <a:latin typeface="Arial" panose="020B0604020202020204" pitchFamily="34" charset="0"/>
                <a:ea typeface="Calibri" panose="020F0502020204030204" pitchFamily="34" charset="0"/>
                <a:cs typeface="Arial" panose="020B0604020202020204" pitchFamily="34" charset="0"/>
              </a:rPr>
              <a:t>equals</a:t>
            </a:r>
            <a:r>
              <a:rPr lang="en-US" sz="1200" dirty="0">
                <a:effectLst/>
                <a:latin typeface="Arial" panose="020B0604020202020204" pitchFamily="34" charset="0"/>
                <a:ea typeface="Calibri" panose="020F0502020204030204" pitchFamily="34" charset="0"/>
                <a:cs typeface="Arial" panose="020B0604020202020204" pitchFamily="34" charset="0"/>
              </a:rPr>
              <a:t> 0) do one thing (message,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ellipsis</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Line 3: else do another thing (message, ellipsis);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7522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program code is as follows: </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Line 1: for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equals 0;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less than length (Secret Key);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plus plus) </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Line 2: if (Secret Key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equals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equals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do underscore one underscore thing (zebras, ellipsis);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Line 3: else do underscore another underscore thing (zebras, ellipsis);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cache memory has locations from 511 to 518 in unit increment from top to bottom. The function do underscore one underscore thing points to location 512 and the function do underscore one underscore thing points to location 518. Text reads, Code for key bit value equals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equals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0 and key bit value equals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equals</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1 are cached at diff.</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4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 2 first person with painting sheets: I have encrypted zebras exclamation mark. My key is: 0 underline below 1 1 0 1 0 0 1 1 1 ellipsis. There are four cache memories. The first cache memory is from 511 to 518. The second cache memory is from 511 to 518. An arrow from the following text points to 512 (solid bar) of the second cache memory: When encryption or decryption starts, do underscore one underscore thing (ellipsis) is loaded in cache line 512 for key bit 0. Label 3 second person: Flush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cachelines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This is across the first cache memory. Label 4: Then measure how long it takes to reload these lines. This is across the second cache memory. Label 5: first bit was 0 exclamation mark. The third cache is from 511 to 518 with two arrows fast and slow. The arrow labeled fast points to 512 (solid bar) and the arrow labeled slow points to 518. Label 5 is across the third cache memory with an angle bracket covering the arrows fast and slow. The fourth cache memory is from 511 to 518. The corresponding text reads, Now the next bit: Flush </a:t>
            </a:r>
            <a:r>
              <a:rPr lang="en-US" sz="1200" noProof="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cachelines</a:t>
            </a:r>
            <a:r>
              <a:rPr lang="en-US" sz="1200" noProof="0" dirty="0">
                <a:effectLst/>
                <a:highlight>
                  <a:srgbClr val="FFFF00"/>
                </a:highlight>
                <a:latin typeface="Arial" panose="020B0604020202020204" pitchFamily="34" charset="0"/>
                <a:ea typeface="Calibri" panose="020F0502020204030204" pitchFamily="34" charset="0"/>
                <a:cs typeface="Arial" panose="020B0604020202020204" pitchFamily="34" charset="0"/>
              </a:rPr>
              <a:t> again. E t c.</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512556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4103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Image 1 from: http://blogmotion.fr/wp-content/uploads/2018/01/meltdown-spectre-590x418.png</a:t>
            </a:r>
          </a:p>
          <a:p>
            <a:pPr marL="0" lvl="0" indent="0" algn="l" rtl="0">
              <a:spcBef>
                <a:spcPts val="0"/>
              </a:spcBef>
              <a:spcAft>
                <a:spcPts val="0"/>
              </a:spcAft>
              <a:buNone/>
            </a:pPr>
            <a:r>
              <a:rPr lang="en-US" noProof="0" dirty="0"/>
              <a:t>Image 2 from: https://upload.wikimedia.org/wikipedia/commons/thumb/8/87/Load_Value_Injection_logo.svg/240px-Load_Value_Injection_logo.svg.png</a:t>
            </a:r>
          </a:p>
          <a:p>
            <a:pPr marL="0" lvl="0" indent="0" algn="l" rtl="0">
              <a:spcBef>
                <a:spcPts val="0"/>
              </a:spcBef>
              <a:spcAft>
                <a:spcPts val="0"/>
              </a:spcAft>
              <a:buNone/>
            </a:pPr>
            <a:r>
              <a:rPr lang="en-US" noProof="0" dirty="0"/>
              <a:t>Image 3 from: https://mdsattacks.com/ </a:t>
            </a:r>
          </a:p>
          <a:p>
            <a:pPr marL="0" lvl="0" indent="0" algn="l" rtl="0">
              <a:spcBef>
                <a:spcPts val="0"/>
              </a:spcBef>
              <a:spcAft>
                <a:spcPts val="0"/>
              </a:spcAft>
              <a:buNone/>
            </a:pPr>
            <a:r>
              <a:rPr lang="en-US" noProof="0" dirty="0"/>
              <a:t>Image 4 from: https://upload.wikimedia.org/wikipedia/commons/thumb/4/4b/Foreshadow_logo_without_text.svg/240px-Foreshadow_logo_without_text.svg.png</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80430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Description:</a:t>
            </a:r>
          </a:p>
          <a:p>
            <a:r>
              <a:rPr lang="en-US" dirty="0"/>
              <a:t>The stickman is on the left side of the illustration. The head of the stickman is labeled as C P U s have become amazingly complex. The body of the stickman is labeled as past so years and everything sacrificed at altar of performance. The illustration of the C P U is on the right side. There are three steps in the illustration labeled from left to right as follows. Front hyphen end, memory pipeline, and out hyphen of hyphen order engine.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6145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set contains three equations which are as follows from top to bottom. Equation 1: x equals a times b. Equation 2: y equals c plus 1. Equation 3: z equals ellipsis. The second set contains three equations which are pointed by a pointer. The equations are as follows from top to bottom. Equation number 2: y equals c plus 1. Equation number 3: 2 equals ellipsis. Equation number 1: x equals a times 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69262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Line 1: char asterisk k </a:t>
            </a:r>
            <a:r>
              <a:rPr lang="en-US" noProof="0" dirty="0" err="1"/>
              <a:t>addr</a:t>
            </a:r>
            <a:r>
              <a:rPr lang="en-US" noProof="0" dirty="0"/>
              <a:t> equals. Note: slash </a:t>
            </a:r>
            <a:r>
              <a:rPr lang="en-US" noProof="0" dirty="0" err="1"/>
              <a:t>slash</a:t>
            </a:r>
            <a:r>
              <a:rPr lang="en-US" noProof="0" dirty="0"/>
              <a:t> a kernel address </a:t>
            </a:r>
          </a:p>
          <a:p>
            <a:r>
              <a:rPr lang="en-US" noProof="0" dirty="0"/>
              <a:t>Line 2: reg 0 equals k </a:t>
            </a:r>
            <a:r>
              <a:rPr lang="en-US" noProof="0" dirty="0" err="1"/>
              <a:t>addr</a:t>
            </a:r>
            <a:r>
              <a:rPr lang="en-US" noProof="0" dirty="0"/>
              <a:t> Open Square Bracket 0 Close Square Bracket note: slash </a:t>
            </a:r>
            <a:r>
              <a:rPr lang="en-US" noProof="0" dirty="0" err="1"/>
              <a:t>slash</a:t>
            </a:r>
            <a:r>
              <a:rPr lang="en-US" noProof="0" dirty="0"/>
              <a:t> read byte from kernel address: not allowed </a:t>
            </a:r>
          </a:p>
          <a:p>
            <a:r>
              <a:rPr lang="en-US" noProof="0" dirty="0"/>
              <a:t>Line 3: reg 1 equals array Open Square Bracket reg 0 asterisk 4096 Close Square Bracket note: slash </a:t>
            </a:r>
            <a:r>
              <a:rPr lang="en-US" noProof="0" dirty="0" err="1"/>
              <a:t>slash</a:t>
            </a:r>
            <a:r>
              <a:rPr lang="en-US" noProof="0" dirty="0"/>
              <a:t> (transiently) use the value as an index.</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5777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Stopwatch image from: https://pngimg.com/uploads/stopwatch/stopwatch_PNG98.png</a:t>
            </a:r>
          </a:p>
          <a:p>
            <a:endParaRPr lang="en-US" noProof="0" dirty="0"/>
          </a:p>
          <a:p>
            <a:r>
              <a:rPr lang="en-US" noProof="0" dirty="0"/>
              <a:t>Long Description:</a:t>
            </a:r>
          </a:p>
          <a:p>
            <a:r>
              <a:rPr lang="en-US" noProof="0" dirty="0"/>
              <a:t>The upper part of the illustration shows code and data slash array and is labeled as user pages access allowed in parenthesis on the left. The lower part of the illustration is labeled as kernel pages no access in parenthesis. The whole illustration is labeled on the left as full address space. The illustration consists of four steps. Step 1: Transiently read a byte x in double inverted comma and parenthesis from the kernel. This will fault eventually. Step 2: But the code accesses the cache first. Step 3: Access is fast because this element is now in the cache. Step 4: The index of the fast array element start parenthesis divided by 4,096 end parenthesis is the value that was read from the kernel exclamation mark. There is an arrow pointing towards an illustration from step 3. The illustration shows an array that is pointed out by a green arrow as fast. Another four pointers point array is shown as slow. The illustration is labeled as follows. So, attackers access the start parenthesis and time end parenthesis of all elements in the array until they find a slow entry that implies the index corresponds to the value.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115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61757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part is labeled as before K P T I. It is a rectangular figure divided into two unequal parts. The upper part is labeled as kernel while the bottom part is labeled as user. The next part of the diagram is labeled as after K P T I colon kernel address space. It is a rectangular figure divided into two unequal parts. The upper part is labeled as kernel while the bottom part is labeled as user. The third part of the diagram is labeled as After K T P I colon process address space. It is a rectangular figure with two unequal divisions. The upper part is labeled as small stub and the bottom part is labeled as user. The first part is separated by the rest by a straight dashed line running from top to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82360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Line 1: if (input less than Max Array Elements) Open Curly Bracket note: slash </a:t>
            </a:r>
            <a:r>
              <a:rPr lang="en-US" noProof="0" dirty="0" err="1"/>
              <a:t>slash</a:t>
            </a:r>
            <a:r>
              <a:rPr lang="en-US" noProof="0" dirty="0"/>
              <a:t> security check: do not allow buffer overflow question tag </a:t>
            </a:r>
          </a:p>
          <a:p>
            <a:r>
              <a:rPr lang="en-US" noProof="0" dirty="0"/>
              <a:t>Line 2: char x equals A [input]; note: slash </a:t>
            </a:r>
            <a:r>
              <a:rPr lang="en-US" noProof="0" dirty="0" err="1"/>
              <a:t>slash</a:t>
            </a:r>
            <a:r>
              <a:rPr lang="en-US" noProof="0" dirty="0"/>
              <a:t> read a char from the array </a:t>
            </a:r>
          </a:p>
          <a:p>
            <a:r>
              <a:rPr lang="en-US" noProof="0" dirty="0"/>
              <a:t>Line 3: char y equals B Open Square Bracket x asterisk 4096 Close Square Bracket; note: slash </a:t>
            </a:r>
            <a:r>
              <a:rPr lang="en-US" noProof="0" dirty="0" err="1"/>
              <a:t>slash</a:t>
            </a:r>
            <a:r>
              <a:rPr lang="en-US" noProof="0" dirty="0"/>
              <a:t> use the result as an index </a:t>
            </a:r>
          </a:p>
          <a:p>
            <a:r>
              <a:rPr lang="en-US" noProof="0" dirty="0"/>
              <a:t>Line 4: Close Curly Bracket.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85050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is a square block with two different sizes of partition. The first partition is labeled Process and has two types of content labeled Code and Data. The code is in two steps: 1. Train branch predictor to predict "true": 100 multiply rectangular block is labeled "input equals 5". 2. Provide a value to cause misprediction: a rectangular block labeled "input equals 63261". The content Data has a vertical rectangular block labeled Shared array B which is placed at both centers of two partitions within which one more rectangular block with fifteen partitions and out of which the ninth partition is highlighted with a backward arrow from outside labeled 5. Access is fast. because this element is now in the cache. The second partition is labeled Kernel. There is a rectangular highlighted block on the left labeled Line 1: if (input less than 32) Start Parentheses. Line 2: char x equals A [input] semicolon. Line 3: char y equals B open square bracket x multiply 4096 close square bracket semicolon and line 3 has a forward arrow labeled 4. speculatively load array element in the cache pointing to the ninth highlighted partition in the Data block. Line 4: End Parentheses. There are two steps written in this kernel. 3. Speculatively load A open square bracket 63261 close square bracket and has a backward arrow pointing to line 2 in the program code. Note: 6. Again, the index of the fast array element (divided by 4096) is the value that was read by Line 2 in the kernel exclamation.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2664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6023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source: https://fosdem.org/2021/schedule/event/microkernel_sel4_report/microkernel_sel4_report-1aa53d91a6c72af498fe12b59670c16075f44cd2b51971b88703ea1f6c971926.png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logo is labeled as follows. S e L 4 is a formally verified microkernel, suitable for high assurance systems.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2653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illustration reads as entropy. The amount of fine-grained randomness starts to increase from the middle of the illustration.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515140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two vertical blocks labeled Run n and Run n plus 1 with both sides open-ended. In the first vertical block Run n, there are nine partitions. The first partition is empty. The second partition has a rectangular block that is highlighted and labeled Stack. The third partition is empty. The fourth partition has three rectangular blocks from top to bottom and an epsilon at the end, out of which the first block is highlighted and labeled Libraries. The second block is labeled string copy (). The third block is labeled string length (). The fifth partition is empty. The sixth partition has three rectangular blocks from top to bottom, out of which the first block is highlighted and labeled Heap. The second block is labeled Object 1. The third block is labeled Object 2. The seventh partition is empty. The eighth partition has three rectangular blocks from top to bottom, out of which the first block is highlighted and labeled Code. The second block is labeled main (). The third block is labeled my Function (). In the second vertical block Run n plus 1, there are eight partitions. The first partition is empty. The second partition has a rectangular block that is highlighted and labeled Stack. The third partition is empty. The fourth partition has three rectangular blocks from top to bottom, out of which the first block is highlighted and labeled Heap. The second block is labeled Object 1. The third block is labeled Object 2. The fifth partition is empty. The sixth partition has three rectangular blocks from top to bottom, out of which the first block is highlighted and labeled Code. The second block is labeled main (). The third block is labeled my Function (). The seventh partition is empty. The eighth partition has three rectangular blocks from top to bottom and an epsilon at the end, out of which the first block is highlighted and labeled Libraries. The second block is labeled string copy (). The third block is labeled String Length (). Part (b): There are two vertical blocks labeled Run n and Run n plus 1 with both sides open-ended. The first vertical block Run n is identical to Run n in part (a). In the second vertical block Run n plus 1, there are eight partitions. The first partition is empty. The second partition has a rectangular block that is highlighted and labeled Stack. The third partition is empty. The fourth partition has three rectangular blocks from top to bottom and epsilon in the middle of the second and third blocks, out of which the first block is highlighted and labeled Libraries. The second block is labeled string copy (). The third block is labeled string copy (). The fifth partition is empty. The sixth partition has three rectangular blocks from top to bottom and an epsilon in the middle of the second and third block and at the end, out of which the first block is highlighted and labeled Heap. The second block is labeled Object 2. The third block is labeled Object 1. The seventh partition has three rectangular blocks from top to bottom and epsilon in the middle of the second and third blocks, out of which the first block is highlighted and labeled Code. The second block is labeled my Function (). The third block is labeled main (). The seventh partition is empty.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751109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four rectangular blocks placed from top to bottom within which some space is there. The first highlighted rectangular block is labeled Root of Trust (example: firmware in R O M). The second highlighted rectangular block is with three partitions and the first partition is labeled Boot loader. There is a forward arrow from the first block to the second block's first partition and is labeled Check and run. The second partition is labeled Signature. The third partition is labeled Public key. The third highlighted rectangular block is with three partitions and the first partition is labeled Kernel. There is a forward arrow from the second block's first partition to the third block's first partition and is labeled Check and run. The second partition is labeled Signature. The third partition is labeled Public key. The fourth highlighted rectangular block is with three partitions and the first partition is labeled with other Operating system Components. There is a forward arrow from the third block's first partition to the fourth block's first partition and is labeled Check and run. The second partition is labeled Signature. The third partition is labeled Public key.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8879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four rectangular blocks placed from top to bottom within which some space is there. The first highlighted rectangular block is labeled Root of Trust (example: firmware in R O M). The second highlighted rectangular block is with three partitions and the first partition is labeled Boot loader. There is a forward arrow from the first block to the second block's first partition and is labeled Check and run. The second partition is labeled Signature. The third partition is labeled Public key. The third highlighted rectangular block is with three partitions and the first partition is labeled Kernel. There is a forward arrow from the second block's first partition to the third block's first partition and is labeled Check and run. The second partition is labeled Signature. The third partition is labeled Public key. The fourth highlighted rectangular block is with three partitions and the first partition is labeled with other Operating system Components. There is a forward arrow from the third block's first partition to the fourth block's first partition and is labeled Check and run. The second partition is labeled Signature. The third partition is labeled Public key. Part (b): A vertical rectangular block labeled TPM. In this three lines are written from top to bottom with the forward arrows from the outer of the block. Line 1: Extend P C R-0 with the hash of code or data. Line 2: Extend P C R-0 with the hash of code or data. Line 3: Extend P C R-0 with the hash of code or data. Part (c): On the left, there are two rectangular blocks placed from top to bottom in some space. On the right, a remote computer is placed. The first rectangular block is labeled Line 1: "What is the P C R-0 question mark. Line 2: (Nonce equals 1234)". The second rectangular block is labeled Line 1: "P C R-0: 0 x a c 3 4 d e 5 0. Line 2: Signature: 0 x c a 3 e". There is a backward arrow from the remote computer to part (b) and a forward arrow from part (b) to the remote computer while passing from both rectangular blocks in part (c)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69754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127</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circles in the diagram are labeled as confidentiality, availability, and integrity with the central section where all three circles overlap as security.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96783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circles in the diagram are labeled as confidentiality, availability, and integrity with the central section where all three circles overlap as security.</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1871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8/8/2023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5703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75B4-3216-C4C5-A319-3EF3BBD1B952}"/>
              </a:ext>
            </a:extLst>
          </p:cNvPr>
          <p:cNvSpPr>
            <a:spLocks noGrp="1"/>
          </p:cNvSpPr>
          <p:nvPr>
            <p:ph type="title"/>
          </p:nvPr>
        </p:nvSpPr>
        <p:spPr>
          <a:xfrm>
            <a:off x="609600" y="332101"/>
            <a:ext cx="10972800" cy="590349"/>
          </a:xfrm>
        </p:spPr>
        <p:txBody>
          <a:bodyPr lIns="0" tIns="18000" rIns="0" bIns="18000" anchor="ctr" anchorCtr="0">
            <a:spAutoFit/>
          </a:bodyPr>
          <a:lstStyle>
            <a:lvl1pPr>
              <a:defRPr sz="3600">
                <a:latin typeface="+mj-lt"/>
              </a:defRPr>
            </a:lvl1pPr>
          </a:lstStyle>
          <a:p>
            <a:r>
              <a:rPr lang="en-US"/>
              <a:t>Click to edit Master title style</a:t>
            </a:r>
          </a:p>
        </p:txBody>
      </p:sp>
      <p:sp>
        <p:nvSpPr>
          <p:cNvPr id="3" name="Date Placeholder 2">
            <a:extLst>
              <a:ext uri="{FF2B5EF4-FFF2-40B4-BE49-F238E27FC236}">
                <a16:creationId xmlns:a16="http://schemas.microsoft.com/office/drawing/2014/main" id="{1EF5C80A-0C81-E5B3-9175-5D97AA2EF9BF}"/>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7501C9F1-0E31-EBD5-2B75-D768807E7151}"/>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6" name="Content Placeholder 5">
            <a:extLst>
              <a:ext uri="{FF2B5EF4-FFF2-40B4-BE49-F238E27FC236}">
                <a16:creationId xmlns:a16="http://schemas.microsoft.com/office/drawing/2014/main" id="{167F8268-E47F-225C-883C-4E324C721292}"/>
              </a:ext>
            </a:extLst>
          </p:cNvPr>
          <p:cNvSpPr>
            <a:spLocks noGrp="1"/>
          </p:cNvSpPr>
          <p:nvPr>
            <p:ph sz="quarter" idx="12"/>
          </p:nvPr>
        </p:nvSpPr>
        <p:spPr>
          <a:xfrm>
            <a:off x="609600" y="1060450"/>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DC2431FD-4AF6-4960-C8DE-8FD8B326C9A3}"/>
              </a:ext>
            </a:extLst>
          </p:cNvPr>
          <p:cNvSpPr>
            <a:spLocks noGrp="1"/>
          </p:cNvSpPr>
          <p:nvPr>
            <p:ph sz="quarter" idx="13"/>
          </p:nvPr>
        </p:nvSpPr>
        <p:spPr>
          <a:xfrm>
            <a:off x="609600" y="1573213"/>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8BCD1D2-9104-92AC-7CAB-1ACF986FBA54}"/>
              </a:ext>
            </a:extLst>
          </p:cNvPr>
          <p:cNvSpPr>
            <a:spLocks noGrp="1"/>
          </p:cNvSpPr>
          <p:nvPr>
            <p:ph sz="quarter" idx="14"/>
          </p:nvPr>
        </p:nvSpPr>
        <p:spPr>
          <a:xfrm>
            <a:off x="609600" y="2085975"/>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B3FD4B96-30E6-F478-AE1C-2206ECD63C32}"/>
              </a:ext>
            </a:extLst>
          </p:cNvPr>
          <p:cNvSpPr>
            <a:spLocks noGrp="1"/>
          </p:cNvSpPr>
          <p:nvPr>
            <p:ph sz="quarter" idx="15"/>
          </p:nvPr>
        </p:nvSpPr>
        <p:spPr>
          <a:xfrm>
            <a:off x="609600" y="2598738"/>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CF5A4079-7021-43CA-6CBF-A187EFEACDAF}"/>
              </a:ext>
            </a:extLst>
          </p:cNvPr>
          <p:cNvSpPr>
            <a:spLocks noGrp="1"/>
          </p:cNvSpPr>
          <p:nvPr>
            <p:ph sz="quarter" idx="16"/>
          </p:nvPr>
        </p:nvSpPr>
        <p:spPr>
          <a:xfrm>
            <a:off x="609600" y="3111500"/>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4D54103F-B6FC-5C5A-CB4B-1C38B0E1E79C}"/>
              </a:ext>
            </a:extLst>
          </p:cNvPr>
          <p:cNvSpPr>
            <a:spLocks noGrp="1"/>
          </p:cNvSpPr>
          <p:nvPr>
            <p:ph sz="quarter" idx="17"/>
          </p:nvPr>
        </p:nvSpPr>
        <p:spPr>
          <a:xfrm>
            <a:off x="609600" y="3624263"/>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94AA633-E3C3-694B-0ED3-42F43AABF2AD}"/>
              </a:ext>
            </a:extLst>
          </p:cNvPr>
          <p:cNvSpPr>
            <a:spLocks noGrp="1"/>
          </p:cNvSpPr>
          <p:nvPr>
            <p:ph sz="quarter" idx="18"/>
          </p:nvPr>
        </p:nvSpPr>
        <p:spPr>
          <a:xfrm>
            <a:off x="609600" y="4137025"/>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D5726B52-967C-E8ED-8CD8-949A33F99E42}"/>
              </a:ext>
            </a:extLst>
          </p:cNvPr>
          <p:cNvSpPr>
            <a:spLocks noGrp="1"/>
          </p:cNvSpPr>
          <p:nvPr>
            <p:ph sz="quarter" idx="19"/>
          </p:nvPr>
        </p:nvSpPr>
        <p:spPr>
          <a:xfrm>
            <a:off x="609600" y="4649788"/>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84FD2355-FC4B-791D-C573-5EFEE2627F7A}"/>
              </a:ext>
            </a:extLst>
          </p:cNvPr>
          <p:cNvSpPr>
            <a:spLocks noGrp="1"/>
          </p:cNvSpPr>
          <p:nvPr>
            <p:ph sz="quarter" idx="20"/>
          </p:nvPr>
        </p:nvSpPr>
        <p:spPr>
          <a:xfrm>
            <a:off x="609600" y="5162550"/>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BF1BB5A2-2A30-38BE-C35C-665D372CDACD}"/>
              </a:ext>
            </a:extLst>
          </p:cNvPr>
          <p:cNvSpPr>
            <a:spLocks noGrp="1"/>
          </p:cNvSpPr>
          <p:nvPr>
            <p:ph sz="quarter" idx="21"/>
          </p:nvPr>
        </p:nvSpPr>
        <p:spPr>
          <a:xfrm>
            <a:off x="609600" y="5675313"/>
            <a:ext cx="5384800"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CE7C2159-C963-F414-3366-853D3BA551F2}"/>
              </a:ext>
            </a:extLst>
          </p:cNvPr>
          <p:cNvSpPr>
            <a:spLocks noGrp="1"/>
          </p:cNvSpPr>
          <p:nvPr>
            <p:ph sz="quarter" idx="22"/>
          </p:nvPr>
        </p:nvSpPr>
        <p:spPr>
          <a:xfrm>
            <a:off x="6369051" y="1060450"/>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30AA23FB-97E9-E658-8BB8-770759970462}"/>
              </a:ext>
            </a:extLst>
          </p:cNvPr>
          <p:cNvSpPr>
            <a:spLocks noGrp="1"/>
          </p:cNvSpPr>
          <p:nvPr>
            <p:ph sz="quarter" idx="23"/>
          </p:nvPr>
        </p:nvSpPr>
        <p:spPr>
          <a:xfrm>
            <a:off x="6369051" y="1573213"/>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29">
            <a:extLst>
              <a:ext uri="{FF2B5EF4-FFF2-40B4-BE49-F238E27FC236}">
                <a16:creationId xmlns:a16="http://schemas.microsoft.com/office/drawing/2014/main" id="{2073FF5D-2848-FB5B-32F4-D00CE9EC37D0}"/>
              </a:ext>
            </a:extLst>
          </p:cNvPr>
          <p:cNvSpPr>
            <a:spLocks noGrp="1"/>
          </p:cNvSpPr>
          <p:nvPr>
            <p:ph sz="quarter" idx="24"/>
          </p:nvPr>
        </p:nvSpPr>
        <p:spPr>
          <a:xfrm>
            <a:off x="6369051" y="2085975"/>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31">
            <a:extLst>
              <a:ext uri="{FF2B5EF4-FFF2-40B4-BE49-F238E27FC236}">
                <a16:creationId xmlns:a16="http://schemas.microsoft.com/office/drawing/2014/main" id="{F6346F0B-DD16-E71A-95E8-53A715EBC99E}"/>
              </a:ext>
            </a:extLst>
          </p:cNvPr>
          <p:cNvSpPr>
            <a:spLocks noGrp="1"/>
          </p:cNvSpPr>
          <p:nvPr>
            <p:ph sz="quarter" idx="25"/>
          </p:nvPr>
        </p:nvSpPr>
        <p:spPr>
          <a:xfrm>
            <a:off x="6369051" y="2598738"/>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a:extLst>
              <a:ext uri="{FF2B5EF4-FFF2-40B4-BE49-F238E27FC236}">
                <a16:creationId xmlns:a16="http://schemas.microsoft.com/office/drawing/2014/main" id="{24A4C108-2E55-6011-4FF1-4E8726021EEA}"/>
              </a:ext>
            </a:extLst>
          </p:cNvPr>
          <p:cNvSpPr>
            <a:spLocks noGrp="1"/>
          </p:cNvSpPr>
          <p:nvPr>
            <p:ph sz="quarter" idx="26"/>
          </p:nvPr>
        </p:nvSpPr>
        <p:spPr>
          <a:xfrm>
            <a:off x="6369051" y="3111500"/>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5">
            <a:extLst>
              <a:ext uri="{FF2B5EF4-FFF2-40B4-BE49-F238E27FC236}">
                <a16:creationId xmlns:a16="http://schemas.microsoft.com/office/drawing/2014/main" id="{F3DE7451-227C-D065-1469-8BF34A676682}"/>
              </a:ext>
            </a:extLst>
          </p:cNvPr>
          <p:cNvSpPr>
            <a:spLocks noGrp="1"/>
          </p:cNvSpPr>
          <p:nvPr>
            <p:ph sz="quarter" idx="27"/>
          </p:nvPr>
        </p:nvSpPr>
        <p:spPr>
          <a:xfrm>
            <a:off x="6369051" y="3643262"/>
            <a:ext cx="5213349" cy="3707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6EE06B94-D60F-E092-612D-4B6093A2C113}"/>
              </a:ext>
            </a:extLst>
          </p:cNvPr>
          <p:cNvSpPr>
            <a:spLocks noGrp="1"/>
          </p:cNvSpPr>
          <p:nvPr>
            <p:ph sz="quarter" idx="28"/>
          </p:nvPr>
        </p:nvSpPr>
        <p:spPr>
          <a:xfrm>
            <a:off x="6369051" y="4170363"/>
            <a:ext cx="5213349" cy="341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7D8B003F-65D0-101C-08FB-16B7474AB03F}"/>
              </a:ext>
            </a:extLst>
          </p:cNvPr>
          <p:cNvSpPr>
            <a:spLocks noGrp="1"/>
          </p:cNvSpPr>
          <p:nvPr>
            <p:ph sz="quarter" idx="29"/>
          </p:nvPr>
        </p:nvSpPr>
        <p:spPr>
          <a:xfrm>
            <a:off x="6369051" y="4668838"/>
            <a:ext cx="5213349" cy="374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Picture Placeholder 41">
            <a:extLst>
              <a:ext uri="{FF2B5EF4-FFF2-40B4-BE49-F238E27FC236}">
                <a16:creationId xmlns:a16="http://schemas.microsoft.com/office/drawing/2014/main" id="{B8278698-05C2-0479-2178-E153B0BCBD51}"/>
              </a:ext>
            </a:extLst>
          </p:cNvPr>
          <p:cNvSpPr>
            <a:spLocks noGrp="1"/>
          </p:cNvSpPr>
          <p:nvPr>
            <p:ph type="pic" sz="quarter" idx="30"/>
          </p:nvPr>
        </p:nvSpPr>
        <p:spPr>
          <a:xfrm>
            <a:off x="6369051" y="5200650"/>
            <a:ext cx="5213349" cy="336550"/>
          </a:xfrm>
        </p:spPr>
        <p:txBody>
          <a:bodyPr/>
          <a:lstStyle/>
          <a:p>
            <a:endParaRPr lang="en-US"/>
          </a:p>
        </p:txBody>
      </p:sp>
      <p:sp>
        <p:nvSpPr>
          <p:cNvPr id="44" name="Picture Placeholder 43">
            <a:extLst>
              <a:ext uri="{FF2B5EF4-FFF2-40B4-BE49-F238E27FC236}">
                <a16:creationId xmlns:a16="http://schemas.microsoft.com/office/drawing/2014/main" id="{E03452ED-684C-E7CD-14D6-B1645FCCBC7D}"/>
              </a:ext>
            </a:extLst>
          </p:cNvPr>
          <p:cNvSpPr>
            <a:spLocks noGrp="1"/>
          </p:cNvSpPr>
          <p:nvPr>
            <p:ph type="pic" sz="quarter" idx="31"/>
          </p:nvPr>
        </p:nvSpPr>
        <p:spPr>
          <a:xfrm>
            <a:off x="6369051" y="5694363"/>
            <a:ext cx="5213349" cy="374650"/>
          </a:xfrm>
        </p:spPr>
        <p:txBody>
          <a:bodyPr/>
          <a:lstStyle/>
          <a:p>
            <a:endParaRPr lang="en-US"/>
          </a:p>
        </p:txBody>
      </p:sp>
    </p:spTree>
    <p:extLst>
      <p:ext uri="{BB962C8B-B14F-4D97-AF65-F5344CB8AC3E}">
        <p14:creationId xmlns:p14="http://schemas.microsoft.com/office/powerpoint/2010/main" val="30214151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1.jp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 id="214748368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9" name="Content Placeholder 7">
            <a:extLst>
              <a:ext uri="{FF2B5EF4-FFF2-40B4-BE49-F238E27FC236}">
                <a16:creationId xmlns:a16="http://schemas.microsoft.com/office/drawing/2014/main" id="{25CD5D7F-CB86-4DB4-9222-613A6D619AE8}"/>
              </a:ext>
            </a:extLst>
          </p:cNvPr>
          <p:cNvSpPr txBox="1">
            <a:spLocks/>
          </p:cNvSpPr>
          <p:nvPr userDrawn="1"/>
        </p:nvSpPr>
        <p:spPr>
          <a:xfrm>
            <a:off x="4988639"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pic>
        <p:nvPicPr>
          <p:cNvPr id="2" name="Picture 1" descr="Pearson Logo">
            <a:extLst>
              <a:ext uri="{FF2B5EF4-FFF2-40B4-BE49-F238E27FC236}">
                <a16:creationId xmlns:a16="http://schemas.microsoft.com/office/drawing/2014/main" id="{328ED74F-26E8-8D30-67D6-9E2D71DFF0B9}"/>
              </a:ext>
            </a:extLst>
          </p:cNvPr>
          <p:cNvPicPr>
            <a:picLocks noChangeAspect="1"/>
          </p:cNvPicPr>
          <p:nvPr userDrawn="1"/>
        </p:nvPicPr>
        <p:blipFill>
          <a:blip r:embed="rId15"/>
          <a:stretch>
            <a:fillRect/>
          </a:stretch>
        </p:blipFill>
        <p:spPr>
          <a:xfrm>
            <a:off x="622812" y="6407243"/>
            <a:ext cx="977279" cy="307941"/>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82" r:id="rId2"/>
    <p:sldLayoutId id="2147483680" r:id="rId3"/>
    <p:sldLayoutId id="2147483685"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29.bin"/><Relationship Id="rId1" Type="http://schemas.openxmlformats.org/officeDocument/2006/relationships/slideLayout" Target="../slideLayouts/slideLayout6.xml"/><Relationship Id="rId4" Type="http://schemas.openxmlformats.org/officeDocument/2006/relationships/image" Target="../media/image85.jpg"/></Relationships>
</file>

<file path=ppt/slides/_rels/slide104.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30.bin"/><Relationship Id="rId1" Type="http://schemas.openxmlformats.org/officeDocument/2006/relationships/slideLayout" Target="../slideLayouts/slideLayout6.xml"/><Relationship Id="rId4" Type="http://schemas.openxmlformats.org/officeDocument/2006/relationships/image" Target="../media/image87.jpg"/></Relationships>
</file>

<file path=ppt/slides/_rels/slide10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94.jpg"/><Relationship Id="rId4" Type="http://schemas.openxmlformats.org/officeDocument/2006/relationships/image" Target="../media/image33.wmf"/></Relationships>
</file>

<file path=ppt/slides/_rels/slide111.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31.bin"/><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hyperlink" Target="https://mdsattacks.com/" TargetMode="External"/><Relationship Id="rId2" Type="http://schemas.openxmlformats.org/officeDocument/2006/relationships/hyperlink" Target="https://foreshadowattack.eu/" TargetMode="External"/><Relationship Id="rId1" Type="http://schemas.openxmlformats.org/officeDocument/2006/relationships/slideLayout" Target="../slideLayouts/slideLayout7.xml"/><Relationship Id="rId6" Type="http://schemas.openxmlformats.org/officeDocument/2006/relationships/hyperlink" Target="https://www.vusec.net/projects/fpvi-scsb/" TargetMode="External"/><Relationship Id="rId5" Type="http://schemas.openxmlformats.org/officeDocument/2006/relationships/hyperlink" Target="https://www.vusec.net/projects/crosstalk/" TargetMode="External"/><Relationship Id="rId4" Type="http://schemas.openxmlformats.org/officeDocument/2006/relationships/hyperlink" Target="https://lviattack.eu/"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00.wmf"/><Relationship Id="rId5" Type="http://schemas.openxmlformats.org/officeDocument/2006/relationships/oleObject" Target="../embeddings/oleObject33.bin"/><Relationship Id="rId4" Type="http://schemas.openxmlformats.org/officeDocument/2006/relationships/image" Target="../media/image99.wmf"/><Relationship Id="rId9" Type="http://schemas.openxmlformats.org/officeDocument/2006/relationships/image" Target="../media/image102.jpg"/></Relationships>
</file>

<file path=ppt/slides/_rels/slide12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35.bin"/><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5.wmf"/><Relationship Id="rId7" Type="http://schemas.openxmlformats.org/officeDocument/2006/relationships/oleObject" Target="../embeddings/oleObject8.bin"/><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0.bin"/><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oleObject" Target="../embeddings/oleObject12.bin"/><Relationship Id="rId5" Type="http://schemas.openxmlformats.org/officeDocument/2006/relationships/image" Target="../media/image15.w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3.bin"/><Relationship Id="rId1" Type="http://schemas.openxmlformats.org/officeDocument/2006/relationships/slideLayout" Target="../slideLayouts/slideLayout5.xml"/><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wmf"/></Relationships>
</file>

<file path=ppt/slides/_rels/slide3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6.bin"/><Relationship Id="rId1" Type="http://schemas.openxmlformats.org/officeDocument/2006/relationships/slideLayout" Target="../slideLayouts/slideLayout5.x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4.wmf"/><Relationship Id="rId5" Type="http://schemas.openxmlformats.org/officeDocument/2006/relationships/oleObject" Target="../embeddings/oleObject20.bin"/><Relationship Id="rId4" Type="http://schemas.openxmlformats.org/officeDocument/2006/relationships/image" Target="../media/image33.wmf"/></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22.bin"/><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23.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3.jpg"/><Relationship Id="rId4" Type="http://schemas.openxmlformats.org/officeDocument/2006/relationships/image" Target="../media/image33.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33.wmf"/></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7.wmf"/><Relationship Id="rId4" Type="http://schemas.openxmlformats.org/officeDocument/2006/relationships/oleObject" Target="../embeddings/oleObject25.bin"/></Relationships>
</file>

<file path=ppt/slides/_rels/slide7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26.bin"/><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72.wmf"/><Relationship Id="rId4" Type="http://schemas.openxmlformats.org/officeDocument/2006/relationships/oleObject" Target="../embeddings/oleObject27.bin"/></Relationships>
</file>

<file path=ppt/slides/_rels/slide9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28.bin"/><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623887" y="223998"/>
            <a:ext cx="11064875"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97519" y="1105866"/>
            <a:ext cx="11007824" cy="344128"/>
          </a:xfrm>
        </p:spPr>
        <p:txBody>
          <a:bodyPr wrap="square" lIns="0" tIns="18000" rIns="0" bIns="18000" anchor="ctr" anchorCtr="0">
            <a:spAutoFit/>
          </a:bodyPr>
          <a:lstStyle/>
          <a:p>
            <a:r>
              <a:rPr lang="en-US" noProof="0" dirty="0"/>
              <a:t>Fifth Edition</a:t>
            </a:r>
          </a:p>
        </p:txBody>
      </p:sp>
      <p:pic>
        <p:nvPicPr>
          <p:cNvPr id="7" name="Picture 6" descr="Front Cover: Modern Operating Systems Fifth edition by Tanenbaum and Bos">
            <a:extLst>
              <a:ext uri="{FF2B5EF4-FFF2-40B4-BE49-F238E27FC236}">
                <a16:creationId xmlns:a16="http://schemas.microsoft.com/office/drawing/2014/main" id="{58B87141-25B1-D8B6-6F51-BDD7D4EF0469}"/>
              </a:ext>
            </a:extLst>
          </p:cNvPr>
          <p:cNvPicPr>
            <a:picLocks noChangeAspect="1"/>
          </p:cNvPicPr>
          <p:nvPr/>
        </p:nvPicPr>
        <p:blipFill>
          <a:blip r:embed="rId3"/>
          <a:stretch>
            <a:fillRect/>
          </a:stretch>
        </p:blipFill>
        <p:spPr>
          <a:xfrm>
            <a:off x="694865" y="1648323"/>
            <a:ext cx="3526229" cy="4560591"/>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75402" y="2845330"/>
            <a:ext cx="1712453" cy="498016"/>
          </a:xfrm>
        </p:spPr>
        <p:txBody>
          <a:bodyPr wrap="square" lIns="0" tIns="18000" rIns="0" bIns="18000" anchor="ctr" anchorCtr="0">
            <a:spAutoFit/>
          </a:bodyPr>
          <a:lstStyle/>
          <a:p>
            <a:pPr indent="-101600"/>
            <a:r>
              <a:rPr lang="en-US" noProof="0" dirty="0"/>
              <a:t>Chapter 9</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75401" y="3544846"/>
            <a:ext cx="1075144" cy="374906"/>
          </a:xfrm>
        </p:spPr>
        <p:txBody>
          <a:bodyPr wrap="square" lIns="0" tIns="18000" rIns="0" bIns="18000" anchor="ctr" anchorCtr="0">
            <a:spAutoFit/>
          </a:bodyPr>
          <a:lstStyle/>
          <a:p>
            <a:pPr marL="0"/>
            <a:r>
              <a:rPr lang="en-US" dirty="0"/>
              <a:t>Security</a:t>
            </a:r>
          </a:p>
        </p:txBody>
      </p:sp>
      <p:pic>
        <p:nvPicPr>
          <p:cNvPr id="16" name="Picture 15" descr="Pearson Logo">
            <a:extLst>
              <a:ext uri="{FF2B5EF4-FFF2-40B4-BE49-F238E27FC236}">
                <a16:creationId xmlns:a16="http://schemas.microsoft.com/office/drawing/2014/main" id="{0AC8A673-562B-1C60-8C44-5CA9302B5AFB}"/>
              </a:ext>
            </a:extLst>
          </p:cNvPr>
          <p:cNvPicPr>
            <a:picLocks noChangeAspect="1"/>
          </p:cNvPicPr>
          <p:nvPr/>
        </p:nvPicPr>
        <p:blipFill>
          <a:blip r:embed="rId4"/>
          <a:stretch>
            <a:fillRect/>
          </a:stretch>
        </p:blipFill>
        <p:spPr>
          <a:xfrm>
            <a:off x="622812" y="6407243"/>
            <a:ext cx="977279" cy="30794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3481751" y="6473006"/>
            <a:ext cx="8083441" cy="221018"/>
          </a:xfrm>
        </p:spPr>
        <p:txBody>
          <a:bodyPr wrap="square"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233737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29953" y="235706"/>
            <a:ext cx="10938159" cy="559572"/>
          </a:xfrm>
        </p:spPr>
        <p:txBody>
          <a:bodyPr wrap="square" lIns="0" tIns="18000" rIns="0" bIns="18000" anchor="ctr" anchorCtr="0">
            <a:spAutoFit/>
          </a:bodyPr>
          <a:lstStyle/>
          <a:p>
            <a:r>
              <a:rPr lang="en-US" sz="3400" dirty="0"/>
              <a:t>Modern Systems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470731" y="1316696"/>
            <a:ext cx="3400501" cy="667294"/>
          </a:xfrm>
        </p:spPr>
        <p:txBody>
          <a:bodyPr wrap="square" lIns="0" tIns="18000" rIns="0" bIns="18000" anchor="ctr" anchorCtr="0">
            <a:spAutoFit/>
          </a:bodyPr>
          <a:lstStyle/>
          <a:p>
            <a:pPr marL="0" indent="0">
              <a:spcBef>
                <a:spcPts val="600"/>
              </a:spcBef>
              <a:buNone/>
            </a:pPr>
            <a:r>
              <a:rPr lang="en-US" sz="1800" dirty="0"/>
              <a:t>“Devices connected by networks”</a:t>
            </a:r>
          </a:p>
          <a:p>
            <a:pPr marL="0" indent="0">
              <a:spcBef>
                <a:spcPts val="600"/>
              </a:spcBef>
              <a:buNone/>
            </a:pPr>
            <a:r>
              <a:rPr lang="en-US" sz="1800" dirty="0"/>
              <a:t>“Behavior controlled by software”</a:t>
            </a:r>
          </a:p>
        </p:txBody>
      </p:sp>
      <p:pic>
        <p:nvPicPr>
          <p:cNvPr id="6" name="Picture 5" descr="A rectangle with black borders.">
            <a:extLst>
              <a:ext uri="{FF2B5EF4-FFF2-40B4-BE49-F238E27FC236}">
                <a16:creationId xmlns:a16="http://schemas.microsoft.com/office/drawing/2014/main" id="{4F9FF870-AB8A-D666-D6C1-ECAE4E3082B5}"/>
              </a:ext>
            </a:extLst>
          </p:cNvPr>
          <p:cNvPicPr>
            <a:picLocks noChangeAspect="1"/>
          </p:cNvPicPr>
          <p:nvPr/>
        </p:nvPicPr>
        <p:blipFill>
          <a:blip r:embed="rId2"/>
          <a:stretch>
            <a:fillRect/>
          </a:stretch>
        </p:blipFill>
        <p:spPr>
          <a:xfrm>
            <a:off x="2158706" y="2420844"/>
            <a:ext cx="7954942" cy="2674311"/>
          </a:xfrm>
          <a:prstGeom prst="rect">
            <a:avLst/>
          </a:prstGeom>
        </p:spPr>
      </p:pic>
    </p:spTree>
    <p:extLst>
      <p:ext uri="{BB962C8B-B14F-4D97-AF65-F5344CB8AC3E}">
        <p14:creationId xmlns:p14="http://schemas.microsoft.com/office/powerpoint/2010/main" val="2621570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B490-4599-49EC-C91A-65E37A34787A}"/>
              </a:ext>
            </a:extLst>
          </p:cNvPr>
          <p:cNvSpPr>
            <a:spLocks noGrp="1"/>
          </p:cNvSpPr>
          <p:nvPr>
            <p:ph type="title"/>
          </p:nvPr>
        </p:nvSpPr>
        <p:spPr>
          <a:xfrm>
            <a:off x="644215" y="235689"/>
            <a:ext cx="8245920" cy="559572"/>
          </a:xfrm>
        </p:spPr>
        <p:txBody>
          <a:bodyPr wrap="square" lIns="0" tIns="18000" rIns="0" bIns="18000" anchor="ctr" anchorCtr="0">
            <a:spAutoFit/>
          </a:bodyPr>
          <a:lstStyle/>
          <a:p>
            <a:r>
              <a:rPr lang="en-US" sz="3400" dirty="0"/>
              <a:t>Transient Execution Attacks (2)</a:t>
            </a:r>
          </a:p>
        </p:txBody>
      </p:sp>
      <p:sp>
        <p:nvSpPr>
          <p:cNvPr id="3" name="Content Placeholder 2">
            <a:extLst>
              <a:ext uri="{FF2B5EF4-FFF2-40B4-BE49-F238E27FC236}">
                <a16:creationId xmlns:a16="http://schemas.microsoft.com/office/drawing/2014/main" id="{636650E5-B6E8-D9EC-01BA-5AB82FFCA023}"/>
              </a:ext>
            </a:extLst>
          </p:cNvPr>
          <p:cNvSpPr>
            <a:spLocks noGrp="1"/>
          </p:cNvSpPr>
          <p:nvPr>
            <p:ph sz="quarter" idx="12"/>
          </p:nvPr>
        </p:nvSpPr>
        <p:spPr>
          <a:xfrm>
            <a:off x="644215" y="927853"/>
            <a:ext cx="10923898" cy="1913789"/>
          </a:xfrm>
        </p:spPr>
        <p:txBody>
          <a:bodyPr wrap="square" lIns="0" tIns="18000" rIns="0" bIns="18000" anchor="ctr" anchorCtr="0">
            <a:spAutoFit/>
          </a:bodyPr>
          <a:lstStyle/>
          <a:p>
            <a:pPr marL="0" indent="0">
              <a:spcBef>
                <a:spcPts val="600"/>
              </a:spcBef>
              <a:buClr>
                <a:schemeClr val="tx2"/>
              </a:buClr>
              <a:buNone/>
            </a:pPr>
            <a:r>
              <a:rPr lang="en-US" sz="2800" dirty="0"/>
              <a:t>Problem: bad things that happen during </a:t>
            </a:r>
            <a:r>
              <a:rPr lang="en-US" sz="2800" i="1" dirty="0"/>
              <a:t>transient</a:t>
            </a:r>
            <a:r>
              <a:rPr lang="en-US" sz="2800" dirty="0"/>
              <a:t> execution. Examples:</a:t>
            </a:r>
          </a:p>
          <a:p>
            <a:pPr marL="342900" indent="-342900">
              <a:spcBef>
                <a:spcPts val="600"/>
              </a:spcBef>
              <a:buClr>
                <a:schemeClr val="tx2"/>
              </a:buClr>
            </a:pPr>
            <a:r>
              <a:rPr lang="en-US" sz="2800" dirty="0"/>
              <a:t>Out-of-order execution</a:t>
            </a:r>
          </a:p>
          <a:p>
            <a:pPr marL="342900" indent="-342900">
              <a:spcBef>
                <a:spcPts val="600"/>
              </a:spcBef>
              <a:buClr>
                <a:schemeClr val="tx2"/>
              </a:buClr>
            </a:pPr>
            <a:r>
              <a:rPr lang="en-US" sz="2800" dirty="0"/>
              <a:t>Speculative execution</a:t>
            </a:r>
          </a:p>
        </p:txBody>
      </p:sp>
    </p:spTree>
    <p:extLst>
      <p:ext uri="{BB962C8B-B14F-4D97-AF65-F5344CB8AC3E}">
        <p14:creationId xmlns:p14="http://schemas.microsoft.com/office/powerpoint/2010/main" val="362414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B490-4599-49EC-C91A-65E37A34787A}"/>
              </a:ext>
            </a:extLst>
          </p:cNvPr>
          <p:cNvSpPr>
            <a:spLocks noGrp="1"/>
          </p:cNvSpPr>
          <p:nvPr>
            <p:ph type="title"/>
          </p:nvPr>
        </p:nvSpPr>
        <p:spPr>
          <a:xfrm>
            <a:off x="628830" y="257168"/>
            <a:ext cx="8245920" cy="559572"/>
          </a:xfrm>
        </p:spPr>
        <p:txBody>
          <a:bodyPr wrap="square" lIns="0" tIns="18000" rIns="0" bIns="18000" anchor="ctr" anchorCtr="0">
            <a:spAutoFit/>
          </a:bodyPr>
          <a:lstStyle/>
          <a:p>
            <a:r>
              <a:rPr lang="en-US" sz="3400" dirty="0"/>
              <a:t>Gosh</a:t>
            </a:r>
          </a:p>
        </p:txBody>
      </p:sp>
      <p:pic>
        <p:nvPicPr>
          <p:cNvPr id="5" name="Picture 4" descr="A figure of stickman labeled as follows. So, what's up with The Hardware question mark. ">
            <a:extLst>
              <a:ext uri="{FF2B5EF4-FFF2-40B4-BE49-F238E27FC236}">
                <a16:creationId xmlns:a16="http://schemas.microsoft.com/office/drawing/2014/main" id="{F7FB81BB-8B30-C4F5-E4BF-67886CED2F47}"/>
              </a:ext>
            </a:extLst>
          </p:cNvPr>
          <p:cNvPicPr>
            <a:picLocks noChangeAspect="1"/>
          </p:cNvPicPr>
          <p:nvPr/>
        </p:nvPicPr>
        <p:blipFill>
          <a:blip r:embed="rId2"/>
          <a:stretch>
            <a:fillRect/>
          </a:stretch>
        </p:blipFill>
        <p:spPr>
          <a:xfrm>
            <a:off x="2317489" y="1200031"/>
            <a:ext cx="7557025" cy="5043157"/>
          </a:xfrm>
          <a:prstGeom prst="rect">
            <a:avLst/>
          </a:prstGeom>
        </p:spPr>
      </p:pic>
    </p:spTree>
    <p:extLst>
      <p:ext uri="{BB962C8B-B14F-4D97-AF65-F5344CB8AC3E}">
        <p14:creationId xmlns:p14="http://schemas.microsoft.com/office/powerpoint/2010/main" val="25331028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9646-2D6A-B37A-0CFD-5F46A3E01BC9}"/>
              </a:ext>
            </a:extLst>
          </p:cNvPr>
          <p:cNvSpPr>
            <a:spLocks noGrp="1"/>
          </p:cNvSpPr>
          <p:nvPr>
            <p:ph type="title"/>
          </p:nvPr>
        </p:nvSpPr>
        <p:spPr>
          <a:xfrm>
            <a:off x="643531" y="224154"/>
            <a:ext cx="8245920" cy="559572"/>
          </a:xfrm>
        </p:spPr>
        <p:txBody>
          <a:bodyPr wrap="square" lIns="0" tIns="18000" rIns="0" bIns="18000" anchor="ctr" anchorCtr="0">
            <a:spAutoFit/>
          </a:bodyPr>
          <a:lstStyle/>
          <a:p>
            <a:r>
              <a:rPr lang="en-US" sz="3400" dirty="0"/>
              <a:t>Here’s what</a:t>
            </a:r>
          </a:p>
        </p:txBody>
      </p:sp>
      <p:pic>
        <p:nvPicPr>
          <p:cNvPr id="3" name="Picture 2" descr="An illustration of a C P U with a stickman figure.&#10;Long description is available in notes, press F6">
            <a:extLst>
              <a:ext uri="{FF2B5EF4-FFF2-40B4-BE49-F238E27FC236}">
                <a16:creationId xmlns:a16="http://schemas.microsoft.com/office/drawing/2014/main" id="{AB7FCE4A-CA6E-FA26-7E12-84DCD62F3FBF}"/>
              </a:ext>
            </a:extLst>
          </p:cNvPr>
          <p:cNvPicPr>
            <a:picLocks noChangeAspect="1"/>
          </p:cNvPicPr>
          <p:nvPr/>
        </p:nvPicPr>
        <p:blipFill>
          <a:blip r:embed="rId3"/>
          <a:stretch>
            <a:fillRect/>
          </a:stretch>
        </p:blipFill>
        <p:spPr>
          <a:xfrm>
            <a:off x="1665328" y="1087093"/>
            <a:ext cx="9015584" cy="4561970"/>
          </a:xfrm>
          <a:prstGeom prst="rect">
            <a:avLst/>
          </a:prstGeom>
        </p:spPr>
      </p:pic>
      <p:sp>
        <p:nvSpPr>
          <p:cNvPr id="4" name="Content Placeholder 3">
            <a:extLst>
              <a:ext uri="{FF2B5EF4-FFF2-40B4-BE49-F238E27FC236}">
                <a16:creationId xmlns:a16="http://schemas.microsoft.com/office/drawing/2014/main" id="{48581028-95E5-093D-25C4-E3AC76C01F8C}"/>
              </a:ext>
            </a:extLst>
          </p:cNvPr>
          <p:cNvSpPr>
            <a:spLocks noGrp="1"/>
          </p:cNvSpPr>
          <p:nvPr>
            <p:ph sz="quarter" idx="13"/>
          </p:nvPr>
        </p:nvSpPr>
        <p:spPr>
          <a:xfrm>
            <a:off x="1782013" y="5823488"/>
            <a:ext cx="1439269" cy="221018"/>
          </a:xfrm>
        </p:spPr>
        <p:txBody>
          <a:bodyPr wrap="square" lIns="0" tIns="18000" rIns="0" bIns="18000" anchor="ctr" anchorCtr="0">
            <a:spAutoFit/>
          </a:bodyPr>
          <a:lstStyle/>
          <a:p>
            <a:pPr marL="0" indent="0">
              <a:buNone/>
            </a:pPr>
            <a:r>
              <a:rPr lang="en-US" sz="1200" dirty="0">
                <a:effectLst/>
                <a:latin typeface="Arial" panose="020B0604020202020204" pitchFamily="34" charset="0"/>
                <a:ea typeface="Calibri" panose="020F0502020204030204" pitchFamily="34" charset="0"/>
                <a:cs typeface="Arial" panose="020B0604020202020204" pitchFamily="34" charset="0"/>
              </a:rPr>
              <a:t>Stephan van Schaik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0145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C2CE-ED39-60CF-34B1-7E2DD9448901}"/>
              </a:ext>
            </a:extLst>
          </p:cNvPr>
          <p:cNvSpPr>
            <a:spLocks noGrp="1"/>
          </p:cNvSpPr>
          <p:nvPr>
            <p:ph type="title"/>
          </p:nvPr>
        </p:nvSpPr>
        <p:spPr>
          <a:xfrm>
            <a:off x="634905" y="227155"/>
            <a:ext cx="9595538" cy="559572"/>
          </a:xfrm>
        </p:spPr>
        <p:txBody>
          <a:bodyPr wrap="square" lIns="0" tIns="18000" rIns="0" bIns="18000" anchor="ctr" anchorCtr="0">
            <a:spAutoFit/>
          </a:bodyPr>
          <a:lstStyle/>
          <a:p>
            <a:r>
              <a:rPr lang="en-US" sz="3400" dirty="0"/>
              <a:t>Architecture</a:t>
            </a:r>
          </a:p>
        </p:txBody>
      </p:sp>
      <p:sp>
        <p:nvSpPr>
          <p:cNvPr id="3" name="Content Placeholder 2">
            <a:extLst>
              <a:ext uri="{FF2B5EF4-FFF2-40B4-BE49-F238E27FC236}">
                <a16:creationId xmlns:a16="http://schemas.microsoft.com/office/drawing/2014/main" id="{28D1FF2A-22D3-EDAF-03ED-C6944CC12AA2}"/>
              </a:ext>
            </a:extLst>
          </p:cNvPr>
          <p:cNvSpPr>
            <a:spLocks noGrp="1"/>
          </p:cNvSpPr>
          <p:nvPr>
            <p:ph sz="quarter" idx="13"/>
          </p:nvPr>
        </p:nvSpPr>
        <p:spPr>
          <a:xfrm>
            <a:off x="623888" y="958656"/>
            <a:ext cx="3793876" cy="1482901"/>
          </a:xfrm>
        </p:spPr>
        <p:txBody>
          <a:bodyPr wrap="square" lIns="0" tIns="18000" rIns="0" bIns="18000" anchor="ctr" anchorCtr="0">
            <a:spAutoFit/>
          </a:bodyPr>
          <a:lstStyle/>
          <a:p>
            <a:pPr marL="101600" indent="-101600">
              <a:spcBef>
                <a:spcPts val="600"/>
              </a:spcBef>
              <a:buNone/>
            </a:pPr>
            <a:r>
              <a:rPr lang="en-US" sz="2800" dirty="0"/>
              <a:t>INSTRUCTIONS</a:t>
            </a:r>
          </a:p>
          <a:p>
            <a:pPr marL="101600" indent="-101600">
              <a:spcBef>
                <a:spcPts val="600"/>
              </a:spcBef>
              <a:buNone/>
            </a:pPr>
            <a:r>
              <a:rPr lang="en-US" sz="2800" dirty="0"/>
              <a:t>REGISTERS</a:t>
            </a:r>
          </a:p>
          <a:p>
            <a:pPr marL="101600" indent="-101600">
              <a:spcBef>
                <a:spcPts val="600"/>
              </a:spcBef>
              <a:buNone/>
            </a:pPr>
            <a:r>
              <a:rPr lang="en-US" sz="2800" dirty="0"/>
              <a:t>ADDRESSING MODES</a:t>
            </a:r>
          </a:p>
        </p:txBody>
      </p:sp>
      <p:graphicFrame>
        <p:nvGraphicFramePr>
          <p:cNvPr id="9" name="Object 8" descr="Vertical ellipsis ">
            <a:extLst>
              <a:ext uri="{FF2B5EF4-FFF2-40B4-BE49-F238E27FC236}">
                <a16:creationId xmlns:a16="http://schemas.microsoft.com/office/drawing/2014/main" id="{9FC61CF4-5104-C809-765A-E9E715E995D0}"/>
              </a:ext>
            </a:extLst>
          </p:cNvPr>
          <p:cNvGraphicFramePr>
            <a:graphicFrameLocks noChangeAspect="1"/>
          </p:cNvGraphicFramePr>
          <p:nvPr>
            <p:extLst>
              <p:ext uri="{D42A27DB-BD31-4B8C-83A1-F6EECF244321}">
                <p14:modId xmlns:p14="http://schemas.microsoft.com/office/powerpoint/2010/main" val="3668218403"/>
              </p:ext>
            </p:extLst>
          </p:nvPr>
        </p:nvGraphicFramePr>
        <p:xfrm>
          <a:off x="635000" y="2568575"/>
          <a:ext cx="263525" cy="665163"/>
        </p:xfrm>
        <a:graphic>
          <a:graphicData uri="http://schemas.openxmlformats.org/presentationml/2006/ole">
            <mc:AlternateContent xmlns:mc="http://schemas.openxmlformats.org/markup-compatibility/2006">
              <mc:Choice xmlns:v="urn:schemas-microsoft-com:vml" Requires="v">
                <p:oleObj name="Equation" r:id="rId2" imgW="75960" imgH="190440" progId="Equation.DSMT4">
                  <p:embed/>
                </p:oleObj>
              </mc:Choice>
              <mc:Fallback>
                <p:oleObj name="Equation" r:id="rId2" imgW="75960" imgH="190440" progId="Equation.DSMT4">
                  <p:embed/>
                  <p:pic>
                    <p:nvPicPr>
                      <p:cNvPr id="9" name="Object 8" descr="Vertical ellipsis ">
                        <a:extLst>
                          <a:ext uri="{FF2B5EF4-FFF2-40B4-BE49-F238E27FC236}">
                            <a16:creationId xmlns:a16="http://schemas.microsoft.com/office/drawing/2014/main" id="{9FC61CF4-5104-C809-765A-E9E715E995D0}"/>
                          </a:ext>
                        </a:extLst>
                      </p:cNvPr>
                      <p:cNvPicPr/>
                      <p:nvPr/>
                    </p:nvPicPr>
                    <p:blipFill>
                      <a:blip r:embed="rId3"/>
                      <a:stretch>
                        <a:fillRect/>
                      </a:stretch>
                    </p:blipFill>
                    <p:spPr>
                      <a:xfrm>
                        <a:off x="635000" y="2568575"/>
                        <a:ext cx="263525" cy="665163"/>
                      </a:xfrm>
                      <a:prstGeom prst="rect">
                        <a:avLst/>
                      </a:prstGeom>
                    </p:spPr>
                  </p:pic>
                </p:oleObj>
              </mc:Fallback>
            </mc:AlternateContent>
          </a:graphicData>
        </a:graphic>
      </p:graphicFrame>
      <p:pic>
        <p:nvPicPr>
          <p:cNvPr id="8" name="Picture 7" descr="A figure of a robot.">
            <a:extLst>
              <a:ext uri="{FF2B5EF4-FFF2-40B4-BE49-F238E27FC236}">
                <a16:creationId xmlns:a16="http://schemas.microsoft.com/office/drawing/2014/main" id="{7975F25C-02B1-722C-3C24-69AB1ED56EB7}"/>
              </a:ext>
            </a:extLst>
          </p:cNvPr>
          <p:cNvPicPr>
            <a:picLocks noChangeAspect="1"/>
          </p:cNvPicPr>
          <p:nvPr/>
        </p:nvPicPr>
        <p:blipFill>
          <a:blip r:embed="rId4"/>
          <a:stretch>
            <a:fillRect/>
          </a:stretch>
        </p:blipFill>
        <p:spPr>
          <a:xfrm>
            <a:off x="6400975" y="977458"/>
            <a:ext cx="3647833" cy="5262195"/>
          </a:xfrm>
          <a:prstGeom prst="rect">
            <a:avLst/>
          </a:prstGeom>
        </p:spPr>
      </p:pic>
    </p:spTree>
    <p:extLst>
      <p:ext uri="{BB962C8B-B14F-4D97-AF65-F5344CB8AC3E}">
        <p14:creationId xmlns:p14="http://schemas.microsoft.com/office/powerpoint/2010/main" val="18132618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C2CE-ED39-60CF-34B1-7E2DD9448901}"/>
              </a:ext>
            </a:extLst>
          </p:cNvPr>
          <p:cNvSpPr>
            <a:spLocks noGrp="1"/>
          </p:cNvSpPr>
          <p:nvPr>
            <p:ph type="title"/>
          </p:nvPr>
        </p:nvSpPr>
        <p:spPr>
          <a:xfrm>
            <a:off x="634905" y="227155"/>
            <a:ext cx="10933208" cy="559572"/>
          </a:xfrm>
        </p:spPr>
        <p:txBody>
          <a:bodyPr wrap="square" lIns="0" tIns="18000" rIns="0" bIns="18000" anchor="ctr" anchorCtr="0">
            <a:spAutoFit/>
          </a:bodyPr>
          <a:lstStyle/>
          <a:p>
            <a:r>
              <a:rPr lang="en-US" sz="3400" u="sng" dirty="0"/>
              <a:t>Micro</a:t>
            </a:r>
            <a:r>
              <a:rPr lang="en-US" sz="3400" dirty="0"/>
              <a:t>architecture</a:t>
            </a:r>
          </a:p>
        </p:txBody>
      </p:sp>
      <p:sp>
        <p:nvSpPr>
          <p:cNvPr id="3" name="Content Placeholder 2">
            <a:extLst>
              <a:ext uri="{FF2B5EF4-FFF2-40B4-BE49-F238E27FC236}">
                <a16:creationId xmlns:a16="http://schemas.microsoft.com/office/drawing/2014/main" id="{28D1FF2A-22D3-EDAF-03ED-C6944CC12AA2}"/>
              </a:ext>
            </a:extLst>
          </p:cNvPr>
          <p:cNvSpPr>
            <a:spLocks noGrp="1"/>
          </p:cNvSpPr>
          <p:nvPr>
            <p:ph sz="quarter" idx="13"/>
          </p:nvPr>
        </p:nvSpPr>
        <p:spPr>
          <a:xfrm>
            <a:off x="634753" y="926481"/>
            <a:ext cx="5532685" cy="1990733"/>
          </a:xfrm>
        </p:spPr>
        <p:txBody>
          <a:bodyPr wrap="square" lIns="0" tIns="18000" rIns="0" bIns="18000" anchor="ctr" anchorCtr="0">
            <a:spAutoFit/>
          </a:bodyPr>
          <a:lstStyle/>
          <a:p>
            <a:pPr marL="101600" indent="-101600">
              <a:spcBef>
                <a:spcPts val="600"/>
              </a:spcBef>
              <a:buNone/>
            </a:pPr>
            <a:r>
              <a:rPr lang="en-US" sz="2800" dirty="0"/>
              <a:t>CACHES</a:t>
            </a:r>
          </a:p>
          <a:p>
            <a:pPr marL="101600" indent="-101600">
              <a:spcBef>
                <a:spcPts val="600"/>
              </a:spcBef>
              <a:buNone/>
            </a:pPr>
            <a:r>
              <a:rPr lang="en-US" sz="2800" dirty="0"/>
              <a:t>HOW INSTRUCTIAVS EXECUTE</a:t>
            </a:r>
          </a:p>
          <a:p>
            <a:pPr marL="101600" indent="-101600">
              <a:spcBef>
                <a:spcPts val="600"/>
              </a:spcBef>
              <a:buNone/>
            </a:pPr>
            <a:r>
              <a:rPr lang="en-US" sz="2800" dirty="0"/>
              <a:t>OPTIMIZATIONS</a:t>
            </a:r>
          </a:p>
          <a:p>
            <a:pPr marL="101600" indent="-101600">
              <a:spcBef>
                <a:spcPts val="600"/>
              </a:spcBef>
              <a:buNone/>
            </a:pPr>
            <a:r>
              <a:rPr lang="en-US" sz="2800" dirty="0"/>
              <a:t>HIDDEN REGISTERS</a:t>
            </a:r>
          </a:p>
        </p:txBody>
      </p:sp>
      <p:graphicFrame>
        <p:nvGraphicFramePr>
          <p:cNvPr id="9" name="Object 8" descr="Vertical ellipsis ">
            <a:extLst>
              <a:ext uri="{FF2B5EF4-FFF2-40B4-BE49-F238E27FC236}">
                <a16:creationId xmlns:a16="http://schemas.microsoft.com/office/drawing/2014/main" id="{9FC61CF4-5104-C809-765A-E9E715E995D0}"/>
              </a:ext>
            </a:extLst>
          </p:cNvPr>
          <p:cNvGraphicFramePr>
            <a:graphicFrameLocks noChangeAspect="1"/>
          </p:cNvGraphicFramePr>
          <p:nvPr>
            <p:extLst>
              <p:ext uri="{D42A27DB-BD31-4B8C-83A1-F6EECF244321}">
                <p14:modId xmlns:p14="http://schemas.microsoft.com/office/powerpoint/2010/main" val="2171119931"/>
              </p:ext>
            </p:extLst>
          </p:nvPr>
        </p:nvGraphicFramePr>
        <p:xfrm>
          <a:off x="634905" y="3052596"/>
          <a:ext cx="264101" cy="576214"/>
        </p:xfrm>
        <a:graphic>
          <a:graphicData uri="http://schemas.openxmlformats.org/presentationml/2006/ole">
            <mc:AlternateContent xmlns:mc="http://schemas.openxmlformats.org/markup-compatibility/2006">
              <mc:Choice xmlns:v="urn:schemas-microsoft-com:vml" Requires="v">
                <p:oleObj name="Equation" r:id="rId2" imgW="75960" imgH="164880" progId="Equation.DSMT4">
                  <p:embed/>
                </p:oleObj>
              </mc:Choice>
              <mc:Fallback>
                <p:oleObj name="Equation" r:id="rId2" imgW="75960" imgH="164880" progId="Equation.DSMT4">
                  <p:embed/>
                  <p:pic>
                    <p:nvPicPr>
                      <p:cNvPr id="9" name="Object 8" descr="Vertical ellipsis ">
                        <a:extLst>
                          <a:ext uri="{FF2B5EF4-FFF2-40B4-BE49-F238E27FC236}">
                            <a16:creationId xmlns:a16="http://schemas.microsoft.com/office/drawing/2014/main" id="{9FC61CF4-5104-C809-765A-E9E715E995D0}"/>
                          </a:ext>
                        </a:extLst>
                      </p:cNvPr>
                      <p:cNvPicPr/>
                      <p:nvPr/>
                    </p:nvPicPr>
                    <p:blipFill>
                      <a:blip r:embed="rId3"/>
                      <a:stretch>
                        <a:fillRect/>
                      </a:stretch>
                    </p:blipFill>
                    <p:spPr>
                      <a:xfrm>
                        <a:off x="634905" y="3052596"/>
                        <a:ext cx="264101" cy="576214"/>
                      </a:xfrm>
                      <a:prstGeom prst="rect">
                        <a:avLst/>
                      </a:prstGeom>
                    </p:spPr>
                  </p:pic>
                </p:oleObj>
              </mc:Fallback>
            </mc:AlternateContent>
          </a:graphicData>
        </a:graphic>
      </p:graphicFrame>
      <p:pic>
        <p:nvPicPr>
          <p:cNvPr id="5" name="Picture 4" descr="A figure of a robot.">
            <a:extLst>
              <a:ext uri="{FF2B5EF4-FFF2-40B4-BE49-F238E27FC236}">
                <a16:creationId xmlns:a16="http://schemas.microsoft.com/office/drawing/2014/main" id="{E2724515-4840-6DB4-1706-896176DA6CF7}"/>
              </a:ext>
            </a:extLst>
          </p:cNvPr>
          <p:cNvPicPr>
            <a:picLocks noChangeAspect="1"/>
          </p:cNvPicPr>
          <p:nvPr/>
        </p:nvPicPr>
        <p:blipFill>
          <a:blip r:embed="rId4"/>
          <a:stretch>
            <a:fillRect/>
          </a:stretch>
        </p:blipFill>
        <p:spPr>
          <a:xfrm>
            <a:off x="6866972" y="1070008"/>
            <a:ext cx="3243760" cy="4660981"/>
          </a:xfrm>
          <a:prstGeom prst="rect">
            <a:avLst/>
          </a:prstGeom>
        </p:spPr>
      </p:pic>
    </p:spTree>
    <p:extLst>
      <p:ext uri="{BB962C8B-B14F-4D97-AF65-F5344CB8AC3E}">
        <p14:creationId xmlns:p14="http://schemas.microsoft.com/office/powerpoint/2010/main" val="31125687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BFB4-3038-A2FE-5EF9-88BC2C33B3F3}"/>
              </a:ext>
            </a:extLst>
          </p:cNvPr>
          <p:cNvSpPr>
            <a:spLocks noGrp="1"/>
          </p:cNvSpPr>
          <p:nvPr>
            <p:ph type="title"/>
          </p:nvPr>
        </p:nvSpPr>
        <p:spPr>
          <a:xfrm>
            <a:off x="609600" y="223340"/>
            <a:ext cx="10972800" cy="559572"/>
          </a:xfrm>
        </p:spPr>
        <p:txBody>
          <a:bodyPr lIns="0" tIns="18000" rIns="0" bIns="18000"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What does that mean?</a:t>
            </a:r>
            <a:endParaRPr lang="en-US" dirty="0"/>
          </a:p>
        </p:txBody>
      </p:sp>
      <p:sp>
        <p:nvSpPr>
          <p:cNvPr id="3" name="Content Placeholder 2">
            <a:extLst>
              <a:ext uri="{FF2B5EF4-FFF2-40B4-BE49-F238E27FC236}">
                <a16:creationId xmlns:a16="http://schemas.microsoft.com/office/drawing/2014/main" id="{BBD4BE38-5DB0-EB7E-E192-E765E14A84DD}"/>
              </a:ext>
            </a:extLst>
          </p:cNvPr>
          <p:cNvSpPr>
            <a:spLocks noGrp="1"/>
          </p:cNvSpPr>
          <p:nvPr>
            <p:ph sz="quarter" idx="13"/>
          </p:nvPr>
        </p:nvSpPr>
        <p:spPr>
          <a:xfrm>
            <a:off x="609600" y="1102044"/>
            <a:ext cx="5295900" cy="46723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300" normalizeH="0" baseline="0" noProof="0" dirty="0">
                <a:ln>
                  <a:noFill/>
                </a:ln>
                <a:solidFill>
                  <a:srgbClr val="000000"/>
                </a:solidFill>
                <a:effectLst/>
                <a:uLnTx/>
                <a:uFillTx/>
                <a:latin typeface="Arial"/>
                <a:cs typeface="Arial"/>
                <a:sym typeface="Arial"/>
              </a:rPr>
              <a:t>C P </a:t>
            </a:r>
            <a:r>
              <a:rPr kumimoji="0" lang="en-US" sz="2800" b="0" i="0" u="none" strike="noStrike" kern="0" cap="none" spc="0" normalizeH="0" baseline="0" noProof="0" dirty="0">
                <a:ln>
                  <a:noFill/>
                </a:ln>
                <a:solidFill>
                  <a:srgbClr val="000000"/>
                </a:solidFill>
                <a:effectLst/>
                <a:uLnTx/>
                <a:uFillTx/>
                <a:latin typeface="Arial"/>
                <a:cs typeface="Arial"/>
                <a:sym typeface="Arial"/>
              </a:rPr>
              <a:t>U DOESN’T WANT TO WAIT</a:t>
            </a:r>
          </a:p>
        </p:txBody>
      </p:sp>
      <p:pic>
        <p:nvPicPr>
          <p:cNvPr id="10" name="Picture 9" descr="An illustration of execution units.">
            <a:extLst>
              <a:ext uri="{FF2B5EF4-FFF2-40B4-BE49-F238E27FC236}">
                <a16:creationId xmlns:a16="http://schemas.microsoft.com/office/drawing/2014/main" id="{E7891D38-D8E3-828C-6458-F9AAA06D3CAD}"/>
              </a:ext>
            </a:extLst>
          </p:cNvPr>
          <p:cNvPicPr>
            <a:picLocks noChangeAspect="1"/>
          </p:cNvPicPr>
          <p:nvPr/>
        </p:nvPicPr>
        <p:blipFill>
          <a:blip r:embed="rId2"/>
          <a:stretch>
            <a:fillRect/>
          </a:stretch>
        </p:blipFill>
        <p:spPr>
          <a:xfrm>
            <a:off x="6617115" y="983519"/>
            <a:ext cx="3676177" cy="3022810"/>
          </a:xfrm>
          <a:prstGeom prst="rect">
            <a:avLst/>
          </a:prstGeom>
        </p:spPr>
      </p:pic>
      <p:sp>
        <p:nvSpPr>
          <p:cNvPr id="4" name="Content Placeholder 3">
            <a:extLst>
              <a:ext uri="{FF2B5EF4-FFF2-40B4-BE49-F238E27FC236}">
                <a16:creationId xmlns:a16="http://schemas.microsoft.com/office/drawing/2014/main" id="{0A4E6032-5257-17BC-641D-AAA48B4BB426}"/>
              </a:ext>
            </a:extLst>
          </p:cNvPr>
          <p:cNvSpPr>
            <a:spLocks noGrp="1"/>
          </p:cNvSpPr>
          <p:nvPr>
            <p:ph sz="quarter" idx="14"/>
          </p:nvPr>
        </p:nvSpPr>
        <p:spPr>
          <a:xfrm>
            <a:off x="6617114" y="4134527"/>
            <a:ext cx="3155535" cy="221018"/>
          </a:xfrm>
        </p:spPr>
        <p:txBody>
          <a:bodyPr wrap="square" lIns="0" tIns="18000" rIns="0" bIns="18000" anchor="ctr" anchorCtr="0">
            <a:spAutoFit/>
          </a:bodyPr>
          <a:lstStyle/>
          <a:p>
            <a:pPr marL="101600" indent="-101600">
              <a:buNone/>
            </a:pPr>
            <a:r>
              <a:rPr lang="en-US" sz="1200" dirty="0"/>
              <a:t>mir371158/Shutterstock</a:t>
            </a:r>
          </a:p>
        </p:txBody>
      </p:sp>
      <p:sp>
        <p:nvSpPr>
          <p:cNvPr id="5" name="Content Placeholder 4">
            <a:extLst>
              <a:ext uri="{FF2B5EF4-FFF2-40B4-BE49-F238E27FC236}">
                <a16:creationId xmlns:a16="http://schemas.microsoft.com/office/drawing/2014/main" id="{AFC53891-82F4-3E26-842C-F923D2C59ADB}"/>
              </a:ext>
            </a:extLst>
          </p:cNvPr>
          <p:cNvSpPr>
            <a:spLocks noGrp="1"/>
          </p:cNvSpPr>
          <p:nvPr>
            <p:ph sz="quarter" idx="15"/>
          </p:nvPr>
        </p:nvSpPr>
        <p:spPr>
          <a:xfrm>
            <a:off x="774907" y="4298395"/>
            <a:ext cx="4965286" cy="46723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MANY THINGS IN PARALLEL</a:t>
            </a:r>
          </a:p>
        </p:txBody>
      </p:sp>
      <p:sp>
        <p:nvSpPr>
          <p:cNvPr id="8" name="Content Placeholder 7">
            <a:extLst>
              <a:ext uri="{FF2B5EF4-FFF2-40B4-BE49-F238E27FC236}">
                <a16:creationId xmlns:a16="http://schemas.microsoft.com/office/drawing/2014/main" id="{64834261-175C-01E1-7B5A-BB903D7E43CE}"/>
              </a:ext>
            </a:extLst>
          </p:cNvPr>
          <p:cNvSpPr>
            <a:spLocks noGrp="1"/>
          </p:cNvSpPr>
          <p:nvPr>
            <p:ph sz="quarter" idx="18"/>
          </p:nvPr>
        </p:nvSpPr>
        <p:spPr>
          <a:xfrm>
            <a:off x="6235642" y="4469845"/>
            <a:ext cx="4057650" cy="1894114"/>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MULTIPLE ADDITIONS</a:t>
            </a:r>
          </a:p>
          <a:p>
            <a:pPr marL="588518" marR="0" lvl="1"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LOADS</a:t>
            </a:r>
          </a:p>
          <a:p>
            <a:pPr marL="588518" marR="0" lvl="1"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STORES</a:t>
            </a:r>
          </a:p>
          <a:p>
            <a:pPr marL="588518" marR="0" lvl="1" indent="-10160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ETC.</a:t>
            </a:r>
          </a:p>
        </p:txBody>
      </p:sp>
    </p:spTree>
    <p:extLst>
      <p:ext uri="{BB962C8B-B14F-4D97-AF65-F5344CB8AC3E}">
        <p14:creationId xmlns:p14="http://schemas.microsoft.com/office/powerpoint/2010/main" val="18139498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B490-4599-49EC-C91A-65E37A34787A}"/>
              </a:ext>
            </a:extLst>
          </p:cNvPr>
          <p:cNvSpPr>
            <a:spLocks noGrp="1"/>
          </p:cNvSpPr>
          <p:nvPr>
            <p:ph type="title"/>
          </p:nvPr>
        </p:nvSpPr>
        <p:spPr>
          <a:xfrm>
            <a:off x="642762" y="235689"/>
            <a:ext cx="8245920" cy="559572"/>
          </a:xfrm>
        </p:spPr>
        <p:txBody>
          <a:bodyPr wrap="square" lIns="0" tIns="18000" rIns="0" bIns="18000" anchor="ctr" anchorCtr="0">
            <a:spAutoFit/>
          </a:bodyPr>
          <a:lstStyle/>
          <a:p>
            <a:r>
              <a:rPr lang="en-US" sz="3400" dirty="0"/>
              <a:t>Out-Of-Order Execution</a:t>
            </a:r>
          </a:p>
        </p:txBody>
      </p:sp>
      <p:pic>
        <p:nvPicPr>
          <p:cNvPr id="4" name="Picture 3" descr="An illustration of two sets of equations.&#10;Long description is available in notes, press F6">
            <a:extLst>
              <a:ext uri="{FF2B5EF4-FFF2-40B4-BE49-F238E27FC236}">
                <a16:creationId xmlns:a16="http://schemas.microsoft.com/office/drawing/2014/main" id="{616D5249-B1ED-38BD-7A4F-0857809FA149}"/>
              </a:ext>
            </a:extLst>
          </p:cNvPr>
          <p:cNvPicPr>
            <a:picLocks noChangeAspect="1"/>
          </p:cNvPicPr>
          <p:nvPr/>
        </p:nvPicPr>
        <p:blipFill>
          <a:blip r:embed="rId3"/>
          <a:stretch>
            <a:fillRect/>
          </a:stretch>
        </p:blipFill>
        <p:spPr>
          <a:xfrm>
            <a:off x="2078756" y="1730490"/>
            <a:ext cx="8034491" cy="3043054"/>
          </a:xfrm>
          <a:prstGeom prst="rect">
            <a:avLst/>
          </a:prstGeom>
        </p:spPr>
      </p:pic>
    </p:spTree>
    <p:extLst>
      <p:ext uri="{BB962C8B-B14F-4D97-AF65-F5344CB8AC3E}">
        <p14:creationId xmlns:p14="http://schemas.microsoft.com/office/powerpoint/2010/main" val="3880410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25A3-6F24-E544-11E3-BB30B5802F66}"/>
              </a:ext>
            </a:extLst>
          </p:cNvPr>
          <p:cNvSpPr>
            <a:spLocks noGrp="1"/>
          </p:cNvSpPr>
          <p:nvPr>
            <p:ph type="title"/>
          </p:nvPr>
        </p:nvSpPr>
        <p:spPr>
          <a:xfrm>
            <a:off x="634905" y="255931"/>
            <a:ext cx="8245920" cy="559572"/>
          </a:xfrm>
        </p:spPr>
        <p:txBody>
          <a:bodyPr wrap="square" lIns="0" tIns="18000" rIns="0" bIns="18000" anchor="ctr" anchorCtr="0">
            <a:spAutoFit/>
          </a:bodyPr>
          <a:lstStyle/>
          <a:p>
            <a:r>
              <a:rPr lang="en-US" sz="3400" dirty="0"/>
              <a:t>Meltdown: Out-Of-Order Execution (1)</a:t>
            </a:r>
          </a:p>
        </p:txBody>
      </p:sp>
      <p:sp>
        <p:nvSpPr>
          <p:cNvPr id="3" name="Content Placeholder 2">
            <a:extLst>
              <a:ext uri="{FF2B5EF4-FFF2-40B4-BE49-F238E27FC236}">
                <a16:creationId xmlns:a16="http://schemas.microsoft.com/office/drawing/2014/main" id="{063B717D-6A25-715C-261C-4F71AF97562A}"/>
              </a:ext>
            </a:extLst>
          </p:cNvPr>
          <p:cNvSpPr>
            <a:spLocks noGrp="1"/>
          </p:cNvSpPr>
          <p:nvPr>
            <p:ph sz="quarter" idx="12"/>
          </p:nvPr>
        </p:nvSpPr>
        <p:spPr>
          <a:xfrm>
            <a:off x="623887" y="940577"/>
            <a:ext cx="10944225" cy="1482901"/>
          </a:xfrm>
        </p:spPr>
        <p:txBody>
          <a:bodyPr wrap="square" lIns="0" tIns="18000" rIns="0" bIns="18000" anchor="ctr" anchorCtr="0">
            <a:spAutoFit/>
          </a:bodyPr>
          <a:lstStyle/>
          <a:p>
            <a:pPr marL="0" indent="0">
              <a:spcBef>
                <a:spcPts val="600"/>
              </a:spcBef>
              <a:buNone/>
            </a:pPr>
            <a:r>
              <a:rPr lang="en-US" sz="2800" dirty="0"/>
              <a:t>Some operating systems map kernel in process’ address space</a:t>
            </a:r>
          </a:p>
          <a:p>
            <a:pPr marL="0" indent="0">
              <a:spcBef>
                <a:spcPts val="600"/>
              </a:spcBef>
              <a:buNone/>
            </a:pPr>
            <a:r>
              <a:rPr lang="en-US" sz="2800" dirty="0"/>
              <a:t>Just not accessible from user space (supervisor bit)</a:t>
            </a:r>
          </a:p>
          <a:p>
            <a:pPr marL="0" indent="0">
              <a:spcBef>
                <a:spcPts val="600"/>
              </a:spcBef>
              <a:buNone/>
            </a:pPr>
            <a:r>
              <a:rPr lang="en-US" sz="2800" dirty="0"/>
              <a:t>Now suppose we execute code like this:</a:t>
            </a:r>
          </a:p>
        </p:txBody>
      </p:sp>
      <p:pic>
        <p:nvPicPr>
          <p:cNvPr id="24" name="Picture 23" descr="The figure illustrates the program for Meltdown: a user access kernel memory and uses it as an index.&#10;Long description is available in notes, Press F6.">
            <a:extLst>
              <a:ext uri="{FF2B5EF4-FFF2-40B4-BE49-F238E27FC236}">
                <a16:creationId xmlns:a16="http://schemas.microsoft.com/office/drawing/2014/main" id="{AA3E5CF2-9A51-56AF-0857-D1E5F715D547}"/>
              </a:ext>
            </a:extLst>
          </p:cNvPr>
          <p:cNvPicPr>
            <a:picLocks noChangeAspect="1"/>
          </p:cNvPicPr>
          <p:nvPr/>
        </p:nvPicPr>
        <p:blipFill rotWithShape="1">
          <a:blip r:embed="rId3"/>
          <a:srcRect r="4080" b="39618"/>
          <a:stretch/>
        </p:blipFill>
        <p:spPr>
          <a:xfrm>
            <a:off x="867764" y="2848910"/>
            <a:ext cx="8215132" cy="1193415"/>
          </a:xfrm>
          <a:prstGeom prst="rect">
            <a:avLst/>
          </a:prstGeom>
        </p:spPr>
      </p:pic>
      <p:sp>
        <p:nvSpPr>
          <p:cNvPr id="4" name="Content Placeholder 3">
            <a:extLst>
              <a:ext uri="{FF2B5EF4-FFF2-40B4-BE49-F238E27FC236}">
                <a16:creationId xmlns:a16="http://schemas.microsoft.com/office/drawing/2014/main" id="{962D1860-9745-AD81-162A-FB17174700A2}"/>
              </a:ext>
            </a:extLst>
          </p:cNvPr>
          <p:cNvSpPr>
            <a:spLocks noGrp="1"/>
          </p:cNvSpPr>
          <p:nvPr>
            <p:ph sz="quarter" idx="13"/>
          </p:nvPr>
        </p:nvSpPr>
        <p:spPr>
          <a:xfrm>
            <a:off x="634905" y="5963878"/>
            <a:ext cx="8958800" cy="313350"/>
          </a:xfrm>
        </p:spPr>
        <p:txBody>
          <a:bodyPr wrap="square" lIns="0" tIns="18000" rIns="0" bIns="18000" anchor="ctr" anchorCtr="0">
            <a:spAutoFit/>
          </a:bodyPr>
          <a:lstStyle/>
          <a:p>
            <a:pPr marL="0" indent="0">
              <a:buNone/>
            </a:pPr>
            <a:r>
              <a:rPr lang="en-US" sz="1800" dirty="0"/>
              <a:t>Figure 9.27 Meltdown: a user program accesses kernel memory and uses it as an index</a:t>
            </a:r>
          </a:p>
        </p:txBody>
      </p:sp>
      <p:pic>
        <p:nvPicPr>
          <p:cNvPr id="26" name="Picture 25" descr="A block diagram of User mode and Kernal mode. The rectangular figure divided into two unequal parts. The upper parts are labeled as kernel space and the lower parts are labeled as user space. ">
            <a:extLst>
              <a:ext uri="{FF2B5EF4-FFF2-40B4-BE49-F238E27FC236}">
                <a16:creationId xmlns:a16="http://schemas.microsoft.com/office/drawing/2014/main" id="{8D825514-97D0-ED58-13CA-8EDC618B048B}"/>
              </a:ext>
            </a:extLst>
          </p:cNvPr>
          <p:cNvPicPr>
            <a:picLocks noChangeAspect="1"/>
          </p:cNvPicPr>
          <p:nvPr/>
        </p:nvPicPr>
        <p:blipFill rotWithShape="1">
          <a:blip r:embed="rId4"/>
          <a:srcRect l="11543"/>
          <a:stretch/>
        </p:blipFill>
        <p:spPr>
          <a:xfrm>
            <a:off x="9900790" y="2542293"/>
            <a:ext cx="1185477" cy="3233335"/>
          </a:xfrm>
          <a:prstGeom prst="rect">
            <a:avLst/>
          </a:prstGeom>
        </p:spPr>
      </p:pic>
    </p:spTree>
    <p:extLst>
      <p:ext uri="{BB962C8B-B14F-4D97-AF65-F5344CB8AC3E}">
        <p14:creationId xmlns:p14="http://schemas.microsoft.com/office/powerpoint/2010/main" val="3245122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BFB4-3038-A2FE-5EF9-88BC2C33B3F3}"/>
              </a:ext>
            </a:extLst>
          </p:cNvPr>
          <p:cNvSpPr>
            <a:spLocks noGrp="1"/>
          </p:cNvSpPr>
          <p:nvPr>
            <p:ph type="title"/>
          </p:nvPr>
        </p:nvSpPr>
        <p:spPr>
          <a:xfrm>
            <a:off x="609600" y="251050"/>
            <a:ext cx="10972800" cy="559572"/>
          </a:xfrm>
        </p:spPr>
        <p:txBody>
          <a:bodyPr lIns="0" tIns="18000" rIns="0" bIns="18000" anchor="ctr" anchorCtr="0">
            <a:spAutoFit/>
          </a:bodyPr>
          <a:lstStyle/>
          <a:p>
            <a:r>
              <a:rPr lang="en-US" sz="3400" dirty="0"/>
              <a:t>Meltdown: Out-Of-Order Execution (2)</a:t>
            </a:r>
            <a:endParaRPr lang="en-US" dirty="0"/>
          </a:p>
        </p:txBody>
      </p:sp>
      <p:sp>
        <p:nvSpPr>
          <p:cNvPr id="3" name="Content Placeholder 2">
            <a:extLst>
              <a:ext uri="{FF2B5EF4-FFF2-40B4-BE49-F238E27FC236}">
                <a16:creationId xmlns:a16="http://schemas.microsoft.com/office/drawing/2014/main" id="{BBD4BE38-5DB0-EB7E-E192-E765E14A84DD}"/>
              </a:ext>
            </a:extLst>
          </p:cNvPr>
          <p:cNvSpPr>
            <a:spLocks noGrp="1"/>
          </p:cNvSpPr>
          <p:nvPr>
            <p:ph sz="quarter" idx="13"/>
          </p:nvPr>
        </p:nvSpPr>
        <p:spPr>
          <a:xfrm>
            <a:off x="609599" y="1102044"/>
            <a:ext cx="10995025" cy="46723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Although transient, the execution still leaves traces</a:t>
            </a:r>
          </a:p>
        </p:txBody>
      </p:sp>
      <p:pic>
        <p:nvPicPr>
          <p:cNvPr id="9" name="Picture 8" descr="An illustration of a value read by a faulting instruction still leaves a trace in the cache.&#10;Long description is available in notes, press F6">
            <a:extLst>
              <a:ext uri="{FF2B5EF4-FFF2-40B4-BE49-F238E27FC236}">
                <a16:creationId xmlns:a16="http://schemas.microsoft.com/office/drawing/2014/main" id="{64C7B874-200B-D5B2-ACAD-C4C31F56FC15}"/>
              </a:ext>
            </a:extLst>
          </p:cNvPr>
          <p:cNvPicPr>
            <a:picLocks noChangeAspect="1"/>
          </p:cNvPicPr>
          <p:nvPr/>
        </p:nvPicPr>
        <p:blipFill>
          <a:blip r:embed="rId3"/>
          <a:stretch>
            <a:fillRect/>
          </a:stretch>
        </p:blipFill>
        <p:spPr>
          <a:xfrm>
            <a:off x="3267215" y="1998961"/>
            <a:ext cx="5809972" cy="3323350"/>
          </a:xfrm>
          <a:prstGeom prst="rect">
            <a:avLst/>
          </a:prstGeom>
        </p:spPr>
      </p:pic>
      <p:sp>
        <p:nvSpPr>
          <p:cNvPr id="4" name="Content Placeholder 3">
            <a:extLst>
              <a:ext uri="{FF2B5EF4-FFF2-40B4-BE49-F238E27FC236}">
                <a16:creationId xmlns:a16="http://schemas.microsoft.com/office/drawing/2014/main" id="{0A4E6032-5257-17BC-641D-AAA48B4BB426}"/>
              </a:ext>
            </a:extLst>
          </p:cNvPr>
          <p:cNvSpPr>
            <a:spLocks noGrp="1"/>
          </p:cNvSpPr>
          <p:nvPr>
            <p:ph sz="quarter" idx="14"/>
          </p:nvPr>
        </p:nvSpPr>
        <p:spPr>
          <a:xfrm>
            <a:off x="3267215" y="5526392"/>
            <a:ext cx="1652659" cy="221018"/>
          </a:xfrm>
        </p:spPr>
        <p:txBody>
          <a:bodyPr wrap="square" lIns="0" tIns="18000" rIns="0" bIns="18000" anchor="ctr" anchorCtr="0">
            <a:spAutoFit/>
          </a:bodyPr>
          <a:lstStyle/>
          <a:p>
            <a:pPr marL="101600" indent="-101600">
              <a:buNone/>
            </a:pPr>
            <a:r>
              <a:rPr lang="en-US" sz="1200" dirty="0"/>
              <a:t>m</a:t>
            </a:r>
            <a:r>
              <a:rPr lang="en-US" sz="100" dirty="0"/>
              <a:t> </a:t>
            </a:r>
            <a:r>
              <a:rPr lang="en-US" sz="1200" dirty="0" err="1"/>
              <a:t>i</a:t>
            </a:r>
            <a:r>
              <a:rPr lang="en-US" sz="100" dirty="0"/>
              <a:t> </a:t>
            </a:r>
            <a:r>
              <a:rPr lang="en-US" sz="1200" dirty="0"/>
              <a:t>r371158/Shutterstock</a:t>
            </a:r>
          </a:p>
        </p:txBody>
      </p:sp>
      <p:sp>
        <p:nvSpPr>
          <p:cNvPr id="5" name="Content Placeholder 4">
            <a:extLst>
              <a:ext uri="{FF2B5EF4-FFF2-40B4-BE49-F238E27FC236}">
                <a16:creationId xmlns:a16="http://schemas.microsoft.com/office/drawing/2014/main" id="{AFC53891-82F4-3E26-842C-F923D2C59ADB}"/>
              </a:ext>
            </a:extLst>
          </p:cNvPr>
          <p:cNvSpPr>
            <a:spLocks noGrp="1"/>
          </p:cNvSpPr>
          <p:nvPr>
            <p:ph sz="quarter" idx="15"/>
          </p:nvPr>
        </p:nvSpPr>
        <p:spPr>
          <a:xfrm>
            <a:off x="2109603" y="5830540"/>
            <a:ext cx="8133566" cy="313350"/>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Figure 9.28 A value read by a faulting instruction still leaves a trace in the cache</a:t>
            </a:r>
          </a:p>
        </p:txBody>
      </p:sp>
    </p:spTree>
    <p:extLst>
      <p:ext uri="{BB962C8B-B14F-4D97-AF65-F5344CB8AC3E}">
        <p14:creationId xmlns:p14="http://schemas.microsoft.com/office/powerpoint/2010/main" val="3948095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57E2-81A9-7F22-8D51-BA691D552996}"/>
              </a:ext>
            </a:extLst>
          </p:cNvPr>
          <p:cNvSpPr>
            <a:spLocks noGrp="1"/>
          </p:cNvSpPr>
          <p:nvPr>
            <p:ph type="title"/>
          </p:nvPr>
        </p:nvSpPr>
        <p:spPr>
          <a:xfrm>
            <a:off x="623888" y="254495"/>
            <a:ext cx="8659812" cy="559572"/>
          </a:xfrm>
        </p:spPr>
        <p:txBody>
          <a:bodyPr wrap="square" lIns="0" tIns="18000" rIns="0" bIns="18000" anchor="ctr" anchorCtr="0">
            <a:spAutoFit/>
          </a:bodyPr>
          <a:lstStyle/>
          <a:p>
            <a:r>
              <a:rPr lang="en-US" sz="3400" dirty="0"/>
              <a:t>Meltdown: Out-Of-Order Execution (3)</a:t>
            </a:r>
          </a:p>
        </p:txBody>
      </p:sp>
      <p:sp>
        <p:nvSpPr>
          <p:cNvPr id="3" name="Content Placeholder 2">
            <a:extLst>
              <a:ext uri="{FF2B5EF4-FFF2-40B4-BE49-F238E27FC236}">
                <a16:creationId xmlns:a16="http://schemas.microsoft.com/office/drawing/2014/main" id="{B8AAC97B-CB31-63BC-FA5E-A5B5BE54C02C}"/>
              </a:ext>
            </a:extLst>
          </p:cNvPr>
          <p:cNvSpPr>
            <a:spLocks noGrp="1"/>
          </p:cNvSpPr>
          <p:nvPr>
            <p:ph sz="quarter" idx="12"/>
          </p:nvPr>
        </p:nvSpPr>
        <p:spPr>
          <a:xfrm>
            <a:off x="623889" y="927854"/>
            <a:ext cx="10944224" cy="1913789"/>
          </a:xfrm>
        </p:spPr>
        <p:txBody>
          <a:bodyPr wrap="square" lIns="0" tIns="18000" rIns="0" bIns="18000" anchor="ctr" anchorCtr="0">
            <a:spAutoFit/>
          </a:bodyPr>
          <a:lstStyle/>
          <a:p>
            <a:pPr marL="342900" indent="-342900">
              <a:spcBef>
                <a:spcPts val="600"/>
              </a:spcBef>
            </a:pPr>
            <a:r>
              <a:rPr lang="en-US" sz="2800" dirty="0"/>
              <a:t>Newer </a:t>
            </a:r>
            <a:r>
              <a:rPr lang="en-US" sz="2800" spc="-300" dirty="0"/>
              <a:t>C P U </a:t>
            </a:r>
            <a:r>
              <a:rPr lang="en-US" sz="2800" dirty="0"/>
              <a:t>s have a fix that prevents Meltdown</a:t>
            </a:r>
          </a:p>
          <a:p>
            <a:pPr marL="342900" indent="-342900">
              <a:spcBef>
                <a:spcPts val="600"/>
              </a:spcBef>
            </a:pPr>
            <a:r>
              <a:rPr lang="en-US" sz="2800" dirty="0"/>
              <a:t>What to do for older </a:t>
            </a:r>
            <a:r>
              <a:rPr lang="en-US" sz="2800" spc="-300" dirty="0"/>
              <a:t>C P U </a:t>
            </a:r>
            <a:r>
              <a:rPr lang="en-US" sz="2800" dirty="0"/>
              <a:t>s? Fix in software: separate kernel and user processes!</a:t>
            </a:r>
          </a:p>
          <a:p>
            <a:pPr marL="342900" indent="-342900">
              <a:spcBef>
                <a:spcPts val="600"/>
              </a:spcBef>
            </a:pPr>
            <a:r>
              <a:rPr lang="en-US" sz="2800" spc="-300" dirty="0"/>
              <a:t>K P T </a:t>
            </a:r>
            <a:r>
              <a:rPr lang="en-US" sz="2800" dirty="0"/>
              <a:t>I (Kernel Page Table Isolation)</a:t>
            </a:r>
          </a:p>
        </p:txBody>
      </p:sp>
      <p:pic>
        <p:nvPicPr>
          <p:cNvPr id="6" name="Picture 5" descr="A three-part box diagram of meltdown.&#10;Long description is available in notes, press F6">
            <a:extLst>
              <a:ext uri="{FF2B5EF4-FFF2-40B4-BE49-F238E27FC236}">
                <a16:creationId xmlns:a16="http://schemas.microsoft.com/office/drawing/2014/main" id="{5CB36CC7-8EA3-EE22-3FD8-BDB26558081A}"/>
              </a:ext>
            </a:extLst>
          </p:cNvPr>
          <p:cNvPicPr>
            <a:picLocks noChangeAspect="1"/>
          </p:cNvPicPr>
          <p:nvPr/>
        </p:nvPicPr>
        <p:blipFill>
          <a:blip r:embed="rId3"/>
          <a:stretch>
            <a:fillRect/>
          </a:stretch>
        </p:blipFill>
        <p:spPr>
          <a:xfrm>
            <a:off x="3186947" y="3003200"/>
            <a:ext cx="5970506" cy="3098208"/>
          </a:xfrm>
          <a:prstGeom prst="rect">
            <a:avLst/>
          </a:prstGeom>
        </p:spPr>
      </p:pic>
    </p:spTree>
    <p:extLst>
      <p:ext uri="{BB962C8B-B14F-4D97-AF65-F5344CB8AC3E}">
        <p14:creationId xmlns:p14="http://schemas.microsoft.com/office/powerpoint/2010/main" val="140729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29951" y="235706"/>
            <a:ext cx="10938161" cy="559572"/>
          </a:xfrm>
        </p:spPr>
        <p:txBody>
          <a:bodyPr wrap="square" lIns="0" tIns="18000" rIns="0" bIns="18000" anchor="ctr" anchorCtr="0">
            <a:spAutoFit/>
          </a:bodyPr>
          <a:lstStyle/>
          <a:p>
            <a:r>
              <a:rPr lang="en-US" sz="3400" dirty="0"/>
              <a:t>Modern Systems (3)</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158228" y="1196056"/>
            <a:ext cx="4011404" cy="1021237"/>
          </a:xfrm>
        </p:spPr>
        <p:txBody>
          <a:bodyPr wrap="square" lIns="0" tIns="18000" rIns="0" bIns="18000" anchor="ctr" anchorCtr="0">
            <a:spAutoFit/>
          </a:bodyPr>
          <a:lstStyle/>
          <a:p>
            <a:pPr marL="0" indent="0">
              <a:spcBef>
                <a:spcPts val="600"/>
              </a:spcBef>
              <a:buNone/>
            </a:pPr>
            <a:r>
              <a:rPr lang="en-US" sz="1800" dirty="0"/>
              <a:t>“Devices connected by networks”</a:t>
            </a:r>
          </a:p>
          <a:p>
            <a:pPr marL="0" indent="0">
              <a:spcBef>
                <a:spcPts val="600"/>
              </a:spcBef>
              <a:buNone/>
            </a:pPr>
            <a:r>
              <a:rPr lang="en-US" sz="1800" dirty="0"/>
              <a:t>“Behavior controlled by software”</a:t>
            </a:r>
          </a:p>
          <a:p>
            <a:pPr marL="0" indent="0">
              <a:spcBef>
                <a:spcPts val="600"/>
              </a:spcBef>
              <a:buNone/>
            </a:pPr>
            <a:r>
              <a:rPr lang="en-US" sz="1800" dirty="0"/>
              <a:t>“Managed by </a:t>
            </a:r>
            <a:r>
              <a:rPr lang="en-US" sz="1800" spc="-300" dirty="0"/>
              <a:t>O </a:t>
            </a:r>
            <a:r>
              <a:rPr lang="en-US" sz="1800" dirty="0"/>
              <a:t>S, running applications”</a:t>
            </a:r>
          </a:p>
        </p:txBody>
      </p:sp>
      <p:pic>
        <p:nvPicPr>
          <p:cNvPr id="5" name="Picture 4" descr="Three pairs of hardware and OS connected together by lines in a triangular form.">
            <a:extLst>
              <a:ext uri="{FF2B5EF4-FFF2-40B4-BE49-F238E27FC236}">
                <a16:creationId xmlns:a16="http://schemas.microsoft.com/office/drawing/2014/main" id="{A2AFA7C1-6283-08CE-1CF6-BA5D1DA4B8B0}"/>
              </a:ext>
            </a:extLst>
          </p:cNvPr>
          <p:cNvPicPr>
            <a:picLocks noChangeAspect="1"/>
          </p:cNvPicPr>
          <p:nvPr/>
        </p:nvPicPr>
        <p:blipFill>
          <a:blip r:embed="rId2"/>
          <a:stretch>
            <a:fillRect/>
          </a:stretch>
        </p:blipFill>
        <p:spPr>
          <a:xfrm>
            <a:off x="2123537" y="2791019"/>
            <a:ext cx="7954942" cy="3262977"/>
          </a:xfrm>
          <a:prstGeom prst="rect">
            <a:avLst/>
          </a:prstGeom>
        </p:spPr>
      </p:pic>
    </p:spTree>
    <p:extLst>
      <p:ext uri="{BB962C8B-B14F-4D97-AF65-F5344CB8AC3E}">
        <p14:creationId xmlns:p14="http://schemas.microsoft.com/office/powerpoint/2010/main" val="42380201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1FFC-FC31-8D13-6ED6-8F9DAE10CB0C}"/>
              </a:ext>
            </a:extLst>
          </p:cNvPr>
          <p:cNvSpPr>
            <a:spLocks noGrp="1"/>
          </p:cNvSpPr>
          <p:nvPr>
            <p:ph type="title"/>
          </p:nvPr>
        </p:nvSpPr>
        <p:spPr>
          <a:xfrm>
            <a:off x="623888" y="260571"/>
            <a:ext cx="9610304" cy="559572"/>
          </a:xfrm>
        </p:spPr>
        <p:txBody>
          <a:bodyPr wrap="square" lIns="0" tIns="18000" rIns="0" bIns="18000" anchor="ctr" anchorCtr="0">
            <a:spAutoFit/>
          </a:bodyPr>
          <a:lstStyle/>
          <a:p>
            <a:r>
              <a:rPr lang="en-US" sz="3400" dirty="0" err="1"/>
              <a:t>Spectre</a:t>
            </a:r>
            <a:r>
              <a:rPr lang="en-US" sz="3400" dirty="0"/>
              <a:t>: Speculative Execution</a:t>
            </a:r>
          </a:p>
        </p:txBody>
      </p:sp>
      <p:sp>
        <p:nvSpPr>
          <p:cNvPr id="3" name="Content Placeholder 2">
            <a:extLst>
              <a:ext uri="{FF2B5EF4-FFF2-40B4-BE49-F238E27FC236}">
                <a16:creationId xmlns:a16="http://schemas.microsoft.com/office/drawing/2014/main" id="{23F178A7-4549-D931-279C-CB1874C8B1DC}"/>
              </a:ext>
            </a:extLst>
          </p:cNvPr>
          <p:cNvSpPr>
            <a:spLocks noGrp="1"/>
          </p:cNvSpPr>
          <p:nvPr>
            <p:ph sz="quarter" idx="12"/>
          </p:nvPr>
        </p:nvSpPr>
        <p:spPr>
          <a:xfrm>
            <a:off x="623887" y="1007191"/>
            <a:ext cx="10944225" cy="836571"/>
          </a:xfrm>
        </p:spPr>
        <p:txBody>
          <a:bodyPr wrap="square" lIns="0" tIns="18000" rIns="0" bIns="18000" anchor="ctr" anchorCtr="0">
            <a:spAutoFit/>
          </a:bodyPr>
          <a:lstStyle/>
          <a:p>
            <a:pPr marL="0" indent="0">
              <a:spcBef>
                <a:spcPts val="0"/>
              </a:spcBef>
              <a:buClr>
                <a:schemeClr val="tx2"/>
              </a:buClr>
              <a:buNone/>
            </a:pPr>
            <a:r>
              <a:rPr lang="en-US" sz="2600" spc="-250" dirty="0"/>
              <a:t>C P </a:t>
            </a:r>
            <a:r>
              <a:rPr lang="en-US" sz="2600" dirty="0"/>
              <a:t>U tries to </a:t>
            </a:r>
            <a:r>
              <a:rPr lang="en-US" sz="2600" i="1" dirty="0"/>
              <a:t>predict</a:t>
            </a:r>
            <a:r>
              <a:rPr lang="en-US" sz="2600" dirty="0"/>
              <a:t> the outcome of branches </a:t>
            </a:r>
          </a:p>
          <a:p>
            <a:pPr marL="829818" lvl="1" indent="-342900">
              <a:spcBef>
                <a:spcPts val="0"/>
              </a:spcBef>
              <a:buClr>
                <a:schemeClr val="tx2"/>
              </a:buClr>
            </a:pPr>
            <a:r>
              <a:rPr lang="en-US" sz="2600" dirty="0"/>
              <a:t>Based on history</a:t>
            </a:r>
          </a:p>
        </p:txBody>
      </p:sp>
      <p:sp>
        <p:nvSpPr>
          <p:cNvPr id="4" name="Content Placeholder 3">
            <a:extLst>
              <a:ext uri="{FF2B5EF4-FFF2-40B4-BE49-F238E27FC236}">
                <a16:creationId xmlns:a16="http://schemas.microsoft.com/office/drawing/2014/main" id="{C0A7A51B-7A82-0143-810D-F67E847B132C}"/>
              </a:ext>
            </a:extLst>
          </p:cNvPr>
          <p:cNvSpPr>
            <a:spLocks noGrp="1"/>
          </p:cNvSpPr>
          <p:nvPr>
            <p:ph sz="quarter" idx="13"/>
          </p:nvPr>
        </p:nvSpPr>
        <p:spPr>
          <a:xfrm>
            <a:off x="623887" y="1890708"/>
            <a:ext cx="6300248" cy="436461"/>
          </a:xfrm>
        </p:spPr>
        <p:txBody>
          <a:bodyPr wrap="square" lIns="0" tIns="18000" rIns="0" bIns="18000" anchor="ctr" anchorCtr="0">
            <a:spAutoFit/>
          </a:bodyPr>
          <a:lstStyle/>
          <a:p>
            <a:pPr marL="829818" lvl="1" indent="-342900"/>
            <a:r>
              <a:rPr lang="en-US" sz="2600" dirty="0"/>
              <a:t>“Condition was true the last 50 times</a:t>
            </a:r>
          </a:p>
        </p:txBody>
      </p:sp>
      <p:graphicFrame>
        <p:nvGraphicFramePr>
          <p:cNvPr id="23" name="Object 22" descr="A right headed arrow.">
            <a:extLst>
              <a:ext uri="{FF2B5EF4-FFF2-40B4-BE49-F238E27FC236}">
                <a16:creationId xmlns:a16="http://schemas.microsoft.com/office/drawing/2014/main" id="{4BB36530-05DA-BEF9-06E6-DD321DA5E81E}"/>
              </a:ext>
            </a:extLst>
          </p:cNvPr>
          <p:cNvGraphicFramePr>
            <a:graphicFrameLocks noChangeAspect="1"/>
          </p:cNvGraphicFramePr>
          <p:nvPr>
            <p:extLst>
              <p:ext uri="{D42A27DB-BD31-4B8C-83A1-F6EECF244321}">
                <p14:modId xmlns:p14="http://schemas.microsoft.com/office/powerpoint/2010/main" val="2201776640"/>
              </p:ext>
            </p:extLst>
          </p:nvPr>
        </p:nvGraphicFramePr>
        <p:xfrm>
          <a:off x="6965598" y="2011459"/>
          <a:ext cx="320840" cy="236157"/>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3" name="Object 22" descr="A right headed arrow.">
                        <a:extLst>
                          <a:ext uri="{FF2B5EF4-FFF2-40B4-BE49-F238E27FC236}">
                            <a16:creationId xmlns:a16="http://schemas.microsoft.com/office/drawing/2014/main" id="{4BB36530-05DA-BEF9-06E6-DD321DA5E81E}"/>
                          </a:ext>
                        </a:extLst>
                      </p:cNvPr>
                      <p:cNvPicPr/>
                      <p:nvPr/>
                    </p:nvPicPr>
                    <p:blipFill>
                      <a:blip r:embed="rId4"/>
                      <a:stretch>
                        <a:fillRect/>
                      </a:stretch>
                    </p:blipFill>
                    <p:spPr>
                      <a:xfrm>
                        <a:off x="6965598" y="2011459"/>
                        <a:ext cx="320840" cy="23615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117993A-1B7D-2596-BCB3-4DEA81FB7219}"/>
              </a:ext>
            </a:extLst>
          </p:cNvPr>
          <p:cNvSpPr>
            <a:spLocks noGrp="1"/>
          </p:cNvSpPr>
          <p:nvPr>
            <p:ph sz="quarter" idx="14"/>
          </p:nvPr>
        </p:nvSpPr>
        <p:spPr>
          <a:xfrm>
            <a:off x="7327901" y="1933382"/>
            <a:ext cx="4240212" cy="436461"/>
          </a:xfrm>
        </p:spPr>
        <p:txBody>
          <a:bodyPr wrap="square" lIns="0" tIns="18000" rIns="0" bIns="18000" anchor="ctr" anchorCtr="0">
            <a:spAutoFit/>
          </a:bodyPr>
          <a:lstStyle/>
          <a:p>
            <a:pPr marL="0" indent="0">
              <a:buNone/>
            </a:pPr>
            <a:r>
              <a:rPr lang="en-US" sz="2600" dirty="0"/>
              <a:t>it will probably be true again”</a:t>
            </a:r>
          </a:p>
        </p:txBody>
      </p:sp>
      <p:sp>
        <p:nvSpPr>
          <p:cNvPr id="6" name="Content Placeholder 5">
            <a:extLst>
              <a:ext uri="{FF2B5EF4-FFF2-40B4-BE49-F238E27FC236}">
                <a16:creationId xmlns:a16="http://schemas.microsoft.com/office/drawing/2014/main" id="{B629CE65-90BA-0B9E-1027-2E828E1483CB}"/>
              </a:ext>
            </a:extLst>
          </p:cNvPr>
          <p:cNvSpPr>
            <a:spLocks noGrp="1"/>
          </p:cNvSpPr>
          <p:nvPr>
            <p:ph sz="quarter" idx="15"/>
          </p:nvPr>
        </p:nvSpPr>
        <p:spPr>
          <a:xfrm>
            <a:off x="623888" y="2592429"/>
            <a:ext cx="10928994" cy="836571"/>
          </a:xfrm>
        </p:spPr>
        <p:txBody>
          <a:bodyPr wrap="square" lIns="0" tIns="18000" rIns="0" bIns="18000" anchor="ctr" anchorCtr="0">
            <a:spAutoFit/>
          </a:bodyPr>
          <a:lstStyle/>
          <a:p>
            <a:pPr marL="0" indent="0">
              <a:buNone/>
            </a:pPr>
            <a:r>
              <a:rPr lang="en-US" sz="2600" dirty="0">
                <a:latin typeface="Arial" panose="020B0604020202020204" pitchFamily="34" charset="0"/>
                <a:cs typeface="Arial" panose="020B0604020202020204" pitchFamily="34" charset="0"/>
              </a:rPr>
              <a:t>Suppose attacker provides </a:t>
            </a:r>
            <a:r>
              <a:rPr lang="en-US" sz="2600" dirty="0">
                <a:latin typeface="Consolas" panose="020B0609020204030204" pitchFamily="49" charset="0"/>
                <a:ea typeface="Courier New"/>
                <a:cs typeface="Arial" panose="020B0604020202020204" pitchFamily="34" charset="0"/>
                <a:sym typeface="Courier New"/>
              </a:rPr>
              <a:t>input&lt;</a:t>
            </a:r>
            <a:r>
              <a:rPr lang="en-US" sz="2600" dirty="0" err="1">
                <a:latin typeface="Consolas" panose="020B0609020204030204" pitchFamily="49" charset="0"/>
                <a:ea typeface="Courier New"/>
                <a:cs typeface="Arial" panose="020B0604020202020204" pitchFamily="34" charset="0"/>
                <a:sym typeface="Courier New"/>
              </a:rPr>
              <a:t>MaxArrayElements</a:t>
            </a:r>
            <a:r>
              <a:rPr lang="en-US" sz="2600" dirty="0">
                <a:latin typeface="Arial" panose="020B0604020202020204" pitchFamily="34" charset="0"/>
                <a:cs typeface="Arial" panose="020B0604020202020204" pitchFamily="34" charset="0"/>
              </a:rPr>
              <a:t> 50 times </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Then she provides one that is greater:</a:t>
            </a:r>
          </a:p>
        </p:txBody>
      </p:sp>
      <p:pic>
        <p:nvPicPr>
          <p:cNvPr id="25" name="Picture 24" descr="The figure illustrates the program for the Speculative execution: the CPU mis predicts the condition in Line 1 and executes Lines 2 to 3 speculatively, accessing memory that should be off limits.&#10;Long description is available in notes, Press F6.">
            <a:extLst>
              <a:ext uri="{FF2B5EF4-FFF2-40B4-BE49-F238E27FC236}">
                <a16:creationId xmlns:a16="http://schemas.microsoft.com/office/drawing/2014/main" id="{DAAA7684-962A-2A37-C832-750C45C44385}"/>
              </a:ext>
            </a:extLst>
          </p:cNvPr>
          <p:cNvPicPr>
            <a:picLocks noChangeAspect="1"/>
          </p:cNvPicPr>
          <p:nvPr/>
        </p:nvPicPr>
        <p:blipFill rotWithShape="1">
          <a:blip r:embed="rId5"/>
          <a:srcRect b="41257"/>
          <a:stretch/>
        </p:blipFill>
        <p:spPr>
          <a:xfrm>
            <a:off x="1813572" y="3742411"/>
            <a:ext cx="8736761" cy="1056635"/>
          </a:xfrm>
          <a:prstGeom prst="rect">
            <a:avLst/>
          </a:prstGeom>
        </p:spPr>
      </p:pic>
      <p:sp>
        <p:nvSpPr>
          <p:cNvPr id="7" name="Content Placeholder 6">
            <a:extLst>
              <a:ext uri="{FF2B5EF4-FFF2-40B4-BE49-F238E27FC236}">
                <a16:creationId xmlns:a16="http://schemas.microsoft.com/office/drawing/2014/main" id="{9BDC629B-E64E-0644-BA62-CFE6FCA589C2}"/>
              </a:ext>
            </a:extLst>
          </p:cNvPr>
          <p:cNvSpPr>
            <a:spLocks noGrp="1"/>
          </p:cNvSpPr>
          <p:nvPr>
            <p:ph sz="quarter" idx="16"/>
          </p:nvPr>
        </p:nvSpPr>
        <p:spPr>
          <a:xfrm>
            <a:off x="1946459" y="5371107"/>
            <a:ext cx="8449464" cy="590349"/>
          </a:xfrm>
        </p:spPr>
        <p:txBody>
          <a:bodyPr wrap="square" lIns="0" tIns="18000" rIns="0" bIns="18000" anchor="ctr" anchorCtr="0">
            <a:spAutoFit/>
          </a:bodyPr>
          <a:lstStyle/>
          <a:p>
            <a:pPr marL="0" indent="0">
              <a:buNone/>
            </a:pPr>
            <a:r>
              <a:rPr lang="en-US" sz="1800" dirty="0"/>
              <a:t>Figure 9.29 Speculative execution: the </a:t>
            </a:r>
            <a:r>
              <a:rPr lang="en-US" sz="1800" spc="-250" dirty="0"/>
              <a:t>C P </a:t>
            </a:r>
            <a:r>
              <a:rPr lang="en-US" sz="1800" dirty="0"/>
              <a:t>U </a:t>
            </a:r>
            <a:r>
              <a:rPr lang="en-US" sz="1800" dirty="0" err="1"/>
              <a:t>mispredicts</a:t>
            </a:r>
            <a:r>
              <a:rPr lang="en-US" sz="1800" dirty="0"/>
              <a:t> the condition in Line 1 and executes Lines 2–3 speculatively, accessing memory that should be off-limits.</a:t>
            </a:r>
          </a:p>
        </p:txBody>
      </p:sp>
    </p:spTree>
    <p:extLst>
      <p:ext uri="{BB962C8B-B14F-4D97-AF65-F5344CB8AC3E}">
        <p14:creationId xmlns:p14="http://schemas.microsoft.com/office/powerpoint/2010/main" val="2500444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1FFC-FC31-8D13-6ED6-8F9DAE10CB0C}"/>
              </a:ext>
            </a:extLst>
          </p:cNvPr>
          <p:cNvSpPr>
            <a:spLocks noGrp="1"/>
          </p:cNvSpPr>
          <p:nvPr>
            <p:ph type="title"/>
          </p:nvPr>
        </p:nvSpPr>
        <p:spPr>
          <a:xfrm>
            <a:off x="636080" y="259555"/>
            <a:ext cx="8245920" cy="559572"/>
          </a:xfrm>
        </p:spPr>
        <p:txBody>
          <a:bodyPr wrap="square" lIns="0" tIns="18000" rIns="0" bIns="18000" anchor="ctr" anchorCtr="0">
            <a:spAutoFit/>
          </a:bodyPr>
          <a:lstStyle/>
          <a:p>
            <a:r>
              <a:rPr lang="en-US" sz="3400" dirty="0" err="1"/>
              <a:t>Spectre</a:t>
            </a:r>
            <a:r>
              <a:rPr lang="en-US" sz="3400" dirty="0"/>
              <a:t> Attack on the Kernel</a:t>
            </a:r>
          </a:p>
        </p:txBody>
      </p:sp>
      <p:pic>
        <p:nvPicPr>
          <p:cNvPr id="17" name="Picture 16" descr="The figure illustrates the Original Spectra attack on the kernel.&#10;Long description is available in notes, Press F6.">
            <a:extLst>
              <a:ext uri="{FF2B5EF4-FFF2-40B4-BE49-F238E27FC236}">
                <a16:creationId xmlns:a16="http://schemas.microsoft.com/office/drawing/2014/main" id="{28F12FBB-CE7A-B396-709F-13E9E41915FF}"/>
              </a:ext>
            </a:extLst>
          </p:cNvPr>
          <p:cNvPicPr>
            <a:picLocks noChangeAspect="1"/>
          </p:cNvPicPr>
          <p:nvPr/>
        </p:nvPicPr>
        <p:blipFill>
          <a:blip r:embed="rId3"/>
          <a:stretch>
            <a:fillRect/>
          </a:stretch>
        </p:blipFill>
        <p:spPr>
          <a:xfrm>
            <a:off x="1787572" y="1160972"/>
            <a:ext cx="8763161" cy="4520738"/>
          </a:xfrm>
          <a:prstGeom prst="rect">
            <a:avLst/>
          </a:prstGeom>
        </p:spPr>
      </p:pic>
      <p:sp>
        <p:nvSpPr>
          <p:cNvPr id="3" name="Content Placeholder 2">
            <a:extLst>
              <a:ext uri="{FF2B5EF4-FFF2-40B4-BE49-F238E27FC236}">
                <a16:creationId xmlns:a16="http://schemas.microsoft.com/office/drawing/2014/main" id="{23F178A7-4549-D931-279C-CB1874C8B1DC}"/>
              </a:ext>
            </a:extLst>
          </p:cNvPr>
          <p:cNvSpPr>
            <a:spLocks noGrp="1"/>
          </p:cNvSpPr>
          <p:nvPr>
            <p:ph sz="quarter" idx="12"/>
          </p:nvPr>
        </p:nvSpPr>
        <p:spPr>
          <a:xfrm>
            <a:off x="3672736" y="5869805"/>
            <a:ext cx="4976591" cy="313350"/>
          </a:xfrm>
        </p:spPr>
        <p:txBody>
          <a:bodyPr wrap="square" lIns="0" tIns="18000" rIns="0" bIns="18000" anchor="ctr" anchorCtr="0">
            <a:spAutoFit/>
          </a:bodyPr>
          <a:lstStyle/>
          <a:p>
            <a:pPr marL="0" indent="0">
              <a:spcBef>
                <a:spcPts val="0"/>
              </a:spcBef>
              <a:buNone/>
            </a:pPr>
            <a:r>
              <a:rPr lang="en-US" sz="1800" dirty="0"/>
              <a:t>Figure 9.30 Original </a:t>
            </a:r>
            <a:r>
              <a:rPr lang="en-US" sz="1800" dirty="0" err="1"/>
              <a:t>Spectre</a:t>
            </a:r>
            <a:r>
              <a:rPr lang="en-US" sz="1800" dirty="0"/>
              <a:t> attack on the kernel</a:t>
            </a:r>
          </a:p>
        </p:txBody>
      </p:sp>
    </p:spTree>
    <p:extLst>
      <p:ext uri="{BB962C8B-B14F-4D97-AF65-F5344CB8AC3E}">
        <p14:creationId xmlns:p14="http://schemas.microsoft.com/office/powerpoint/2010/main" val="1528228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E6D1-00C2-DC5F-F74C-7CD18D33C591}"/>
              </a:ext>
            </a:extLst>
          </p:cNvPr>
          <p:cNvSpPr>
            <a:spLocks noGrp="1"/>
          </p:cNvSpPr>
          <p:nvPr>
            <p:ph type="title"/>
          </p:nvPr>
        </p:nvSpPr>
        <p:spPr>
          <a:xfrm>
            <a:off x="623888" y="259555"/>
            <a:ext cx="9610304" cy="559572"/>
          </a:xfrm>
        </p:spPr>
        <p:txBody>
          <a:bodyPr wrap="square" lIns="0" tIns="18000" rIns="0" bIns="18000" anchor="ctr" anchorCtr="0">
            <a:spAutoFit/>
          </a:bodyPr>
          <a:lstStyle/>
          <a:p>
            <a:r>
              <a:rPr lang="en-US" sz="3400" dirty="0"/>
              <a:t>Speculative Execution</a:t>
            </a:r>
          </a:p>
        </p:txBody>
      </p:sp>
      <p:sp>
        <p:nvSpPr>
          <p:cNvPr id="3" name="Content Placeholder 2">
            <a:extLst>
              <a:ext uri="{FF2B5EF4-FFF2-40B4-BE49-F238E27FC236}">
                <a16:creationId xmlns:a16="http://schemas.microsoft.com/office/drawing/2014/main" id="{98C2F9B2-A53A-B32A-A7E2-928F0C3E6007}"/>
              </a:ext>
            </a:extLst>
          </p:cNvPr>
          <p:cNvSpPr>
            <a:spLocks noGrp="1"/>
          </p:cNvSpPr>
          <p:nvPr>
            <p:ph sz="quarter" idx="12"/>
          </p:nvPr>
        </p:nvSpPr>
        <p:spPr>
          <a:xfrm>
            <a:off x="623887" y="925958"/>
            <a:ext cx="10944225" cy="1990733"/>
          </a:xfrm>
        </p:spPr>
        <p:txBody>
          <a:bodyPr wrap="square" lIns="0" tIns="18000" rIns="0" bIns="18000" anchor="ctr" anchorCtr="0">
            <a:spAutoFit/>
          </a:bodyPr>
          <a:lstStyle/>
          <a:p>
            <a:pPr marL="0" indent="0">
              <a:spcBef>
                <a:spcPts val="600"/>
              </a:spcBef>
              <a:buNone/>
            </a:pPr>
            <a:r>
              <a:rPr lang="en-US" sz="2800" spc="-300" dirty="0"/>
              <a:t>C P </a:t>
            </a:r>
            <a:r>
              <a:rPr lang="en-US" sz="2800" dirty="0"/>
              <a:t>U predicts all sorts of things</a:t>
            </a:r>
          </a:p>
          <a:p>
            <a:pPr marL="342900" indent="-342900">
              <a:spcBef>
                <a:spcPts val="600"/>
              </a:spcBef>
            </a:pPr>
            <a:r>
              <a:rPr lang="en-US" sz="2800" dirty="0"/>
              <a:t>Outcome of conditions</a:t>
            </a:r>
          </a:p>
          <a:p>
            <a:pPr marL="342900" indent="-342900">
              <a:spcBef>
                <a:spcPts val="600"/>
              </a:spcBef>
            </a:pPr>
            <a:r>
              <a:rPr lang="en-US" sz="2800" dirty="0"/>
              <a:t>Indirect jumps and calls</a:t>
            </a:r>
          </a:p>
          <a:p>
            <a:pPr marL="342900" indent="-342900">
              <a:spcBef>
                <a:spcPts val="600"/>
              </a:spcBef>
            </a:pPr>
            <a:r>
              <a:rPr lang="en-US" sz="2800" dirty="0"/>
              <a:t>Some data values</a:t>
            </a:r>
          </a:p>
        </p:txBody>
      </p:sp>
      <p:sp>
        <p:nvSpPr>
          <p:cNvPr id="4" name="Content Placeholder 3">
            <a:extLst>
              <a:ext uri="{FF2B5EF4-FFF2-40B4-BE49-F238E27FC236}">
                <a16:creationId xmlns:a16="http://schemas.microsoft.com/office/drawing/2014/main" id="{6B2AACE0-ED57-E473-F981-4CFB785624FA}"/>
              </a:ext>
            </a:extLst>
          </p:cNvPr>
          <p:cNvSpPr>
            <a:spLocks noGrp="1"/>
          </p:cNvSpPr>
          <p:nvPr>
            <p:ph sz="quarter" idx="13"/>
          </p:nvPr>
        </p:nvSpPr>
        <p:spPr>
          <a:xfrm>
            <a:off x="629001" y="3003587"/>
            <a:ext cx="219456" cy="467239"/>
          </a:xfrm>
        </p:spPr>
        <p:txBody>
          <a:bodyPr wrap="square" lIns="0" tIns="18000" rIns="0" bIns="18000" anchor="ctr" anchorCtr="0">
            <a:spAutoFit/>
          </a:bodyPr>
          <a:lstStyle/>
          <a:p>
            <a:pPr marL="342900" indent="-342900"/>
            <a:r>
              <a:rPr lang="en-US" sz="2800" dirty="0"/>
              <a:t>  </a:t>
            </a:r>
          </a:p>
        </p:txBody>
      </p:sp>
      <p:graphicFrame>
        <p:nvGraphicFramePr>
          <p:cNvPr id="23" name="Object 22" descr=" ellipsis">
            <a:extLst>
              <a:ext uri="{FF2B5EF4-FFF2-40B4-BE49-F238E27FC236}">
                <a16:creationId xmlns:a16="http://schemas.microsoft.com/office/drawing/2014/main" id="{3A6E7CAC-FB55-C08C-321C-0648755A8DDF}"/>
              </a:ext>
            </a:extLst>
          </p:cNvPr>
          <p:cNvGraphicFramePr>
            <a:graphicFrameLocks noChangeAspect="1"/>
          </p:cNvGraphicFramePr>
          <p:nvPr>
            <p:extLst>
              <p:ext uri="{D42A27DB-BD31-4B8C-83A1-F6EECF244321}">
                <p14:modId xmlns:p14="http://schemas.microsoft.com/office/powerpoint/2010/main" val="2983972072"/>
              </p:ext>
            </p:extLst>
          </p:nvPr>
        </p:nvGraphicFramePr>
        <p:xfrm>
          <a:off x="1009564" y="3174925"/>
          <a:ext cx="281146" cy="141446"/>
        </p:xfrm>
        <a:graphic>
          <a:graphicData uri="http://schemas.openxmlformats.org/presentationml/2006/ole">
            <mc:AlternateContent xmlns:mc="http://schemas.openxmlformats.org/markup-compatibility/2006">
              <mc:Choice xmlns:v="urn:schemas-microsoft-com:vml" Requires="v">
                <p:oleObj name="Equation" r:id="rId2" imgW="152280" imgH="75960" progId="Equation.DSMT4">
                  <p:embed/>
                </p:oleObj>
              </mc:Choice>
              <mc:Fallback>
                <p:oleObj name="Equation" r:id="rId2" imgW="152280" imgH="75960" progId="Equation.DSMT4">
                  <p:embed/>
                  <p:pic>
                    <p:nvPicPr>
                      <p:cNvPr id="23" name="Object 22" descr=" ellipsis">
                        <a:extLst>
                          <a:ext uri="{FF2B5EF4-FFF2-40B4-BE49-F238E27FC236}">
                            <a16:creationId xmlns:a16="http://schemas.microsoft.com/office/drawing/2014/main" id="{3A6E7CAC-FB55-C08C-321C-0648755A8DDF}"/>
                          </a:ext>
                        </a:extLst>
                      </p:cNvPr>
                      <p:cNvPicPr/>
                      <p:nvPr/>
                    </p:nvPicPr>
                    <p:blipFill>
                      <a:blip r:embed="rId3"/>
                      <a:stretch>
                        <a:fillRect/>
                      </a:stretch>
                    </p:blipFill>
                    <p:spPr>
                      <a:xfrm>
                        <a:off x="1009564" y="3174925"/>
                        <a:ext cx="281146" cy="141446"/>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0B9323F6-047D-5C14-AA7A-CF874109544F}"/>
              </a:ext>
            </a:extLst>
          </p:cNvPr>
          <p:cNvSpPr>
            <a:spLocks noGrp="1"/>
          </p:cNvSpPr>
          <p:nvPr>
            <p:ph sz="quarter" idx="14"/>
          </p:nvPr>
        </p:nvSpPr>
        <p:spPr>
          <a:xfrm>
            <a:off x="623887" y="3591900"/>
            <a:ext cx="10918758" cy="1482901"/>
          </a:xfrm>
        </p:spPr>
        <p:txBody>
          <a:bodyPr wrap="square" lIns="0" tIns="18000" rIns="0" bIns="18000" anchor="ctr" anchorCtr="0">
            <a:spAutoFit/>
          </a:bodyPr>
          <a:lstStyle/>
          <a:p>
            <a:pPr marL="0" indent="0">
              <a:spcBef>
                <a:spcPts val="600"/>
              </a:spcBef>
              <a:buNone/>
            </a:pPr>
            <a:r>
              <a:rPr lang="en-US" sz="2800" dirty="0"/>
              <a:t>Unlike Meltdown, </a:t>
            </a:r>
            <a:r>
              <a:rPr lang="en-US" sz="2800" dirty="0" err="1"/>
              <a:t>Spectre</a:t>
            </a:r>
            <a:r>
              <a:rPr lang="en-US" sz="2800" dirty="0"/>
              <a:t> is not a solved problem:</a:t>
            </a:r>
          </a:p>
          <a:p>
            <a:pPr marL="342900" indent="-342900">
              <a:spcBef>
                <a:spcPts val="600"/>
              </a:spcBef>
            </a:pPr>
            <a:r>
              <a:rPr lang="en-US" sz="2800" dirty="0"/>
              <a:t>Fixing the root cause would incur too much overhead</a:t>
            </a:r>
          </a:p>
          <a:p>
            <a:pPr marL="342900" indent="-342900">
              <a:spcBef>
                <a:spcPts val="600"/>
              </a:spcBef>
            </a:pPr>
            <a:r>
              <a:rPr lang="en-US" sz="2800" dirty="0"/>
              <a:t>Some </a:t>
            </a:r>
            <a:r>
              <a:rPr lang="en-US" sz="2800" dirty="0" err="1"/>
              <a:t>Spectre</a:t>
            </a:r>
            <a:r>
              <a:rPr lang="en-US" sz="2800" dirty="0"/>
              <a:t> variants fixed in hardware, some not</a:t>
            </a:r>
          </a:p>
        </p:txBody>
      </p:sp>
    </p:spTree>
    <p:extLst>
      <p:ext uri="{BB962C8B-B14F-4D97-AF65-F5344CB8AC3E}">
        <p14:creationId xmlns:p14="http://schemas.microsoft.com/office/powerpoint/2010/main" val="2931891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ABB5-D748-AE4E-A5BF-0AC834635F00}"/>
              </a:ext>
            </a:extLst>
          </p:cNvPr>
          <p:cNvSpPr>
            <a:spLocks noGrp="1"/>
          </p:cNvSpPr>
          <p:nvPr>
            <p:ph type="title"/>
          </p:nvPr>
        </p:nvSpPr>
        <p:spPr>
          <a:xfrm>
            <a:off x="623887" y="260073"/>
            <a:ext cx="10944225" cy="559572"/>
          </a:xfrm>
        </p:spPr>
        <p:txBody>
          <a:bodyPr wrap="square" lIns="0" tIns="18000" rIns="0" bIns="18000" anchor="ctr" anchorCtr="0">
            <a:spAutoFit/>
          </a:bodyPr>
          <a:lstStyle/>
          <a:p>
            <a:r>
              <a:rPr lang="en-US" sz="3400" dirty="0"/>
              <a:t>Transient Execution Attacks</a:t>
            </a:r>
          </a:p>
        </p:txBody>
      </p:sp>
      <p:sp>
        <p:nvSpPr>
          <p:cNvPr id="3" name="Content Placeholder 2">
            <a:extLst>
              <a:ext uri="{FF2B5EF4-FFF2-40B4-BE49-F238E27FC236}">
                <a16:creationId xmlns:a16="http://schemas.microsoft.com/office/drawing/2014/main" id="{F52F0AA8-33BC-1B4B-F64C-6228A935F1AB}"/>
              </a:ext>
            </a:extLst>
          </p:cNvPr>
          <p:cNvSpPr>
            <a:spLocks noGrp="1"/>
          </p:cNvSpPr>
          <p:nvPr>
            <p:ph sz="quarter" idx="12"/>
          </p:nvPr>
        </p:nvSpPr>
        <p:spPr>
          <a:xfrm>
            <a:off x="623887" y="1030609"/>
            <a:ext cx="8239697" cy="405683"/>
          </a:xfrm>
        </p:spPr>
        <p:txBody>
          <a:bodyPr wrap="square" lIns="0" tIns="18000" rIns="0" bIns="18000" anchor="ctr" anchorCtr="0">
            <a:spAutoFit/>
          </a:bodyPr>
          <a:lstStyle/>
          <a:p>
            <a:pPr marL="0" indent="0">
              <a:buNone/>
            </a:pPr>
            <a:r>
              <a:rPr lang="en-US" sz="2400" dirty="0" err="1"/>
              <a:t>Spectre</a:t>
            </a:r>
            <a:r>
              <a:rPr lang="en-US" sz="2400" dirty="0"/>
              <a:t> and Meltdown are not the only ones in this category</a:t>
            </a:r>
          </a:p>
        </p:txBody>
      </p:sp>
      <p:sp>
        <p:nvSpPr>
          <p:cNvPr id="4" name="Content Placeholder 3">
            <a:extLst>
              <a:ext uri="{FF2B5EF4-FFF2-40B4-BE49-F238E27FC236}">
                <a16:creationId xmlns:a16="http://schemas.microsoft.com/office/drawing/2014/main" id="{C345E540-DA51-2995-EAAE-88CF4640EFA3}"/>
              </a:ext>
            </a:extLst>
          </p:cNvPr>
          <p:cNvSpPr>
            <a:spLocks noGrp="1"/>
          </p:cNvSpPr>
          <p:nvPr>
            <p:ph sz="quarter" idx="13"/>
          </p:nvPr>
        </p:nvSpPr>
        <p:spPr>
          <a:xfrm>
            <a:off x="623888" y="1506281"/>
            <a:ext cx="6740080" cy="405683"/>
          </a:xfrm>
        </p:spPr>
        <p:txBody>
          <a:bodyPr wrap="square" lIns="0" tIns="18000" rIns="0" bIns="18000" anchor="ctr" anchorCtr="0">
            <a:spAutoFit/>
          </a:bodyPr>
          <a:lstStyle/>
          <a:p>
            <a:pPr marL="0" indent="0">
              <a:buNone/>
            </a:pPr>
            <a:r>
              <a:rPr lang="en-US" sz="2400" dirty="0"/>
              <a:t>In case you are interested, here are some others:</a:t>
            </a:r>
          </a:p>
        </p:txBody>
      </p:sp>
      <p:sp>
        <p:nvSpPr>
          <p:cNvPr id="5" name="Content Placeholder 4">
            <a:extLst>
              <a:ext uri="{FF2B5EF4-FFF2-40B4-BE49-F238E27FC236}">
                <a16:creationId xmlns:a16="http://schemas.microsoft.com/office/drawing/2014/main" id="{56A4A6CE-BDC4-3C06-670A-8321BD951C05}"/>
              </a:ext>
            </a:extLst>
          </p:cNvPr>
          <p:cNvSpPr>
            <a:spLocks noGrp="1"/>
          </p:cNvSpPr>
          <p:nvPr>
            <p:ph sz="quarter" idx="14"/>
          </p:nvPr>
        </p:nvSpPr>
        <p:spPr>
          <a:xfrm>
            <a:off x="623888" y="1965127"/>
            <a:ext cx="4636306" cy="405683"/>
          </a:xfrm>
        </p:spPr>
        <p:txBody>
          <a:bodyPr wrap="square" lIns="0" tIns="18000" rIns="0" bIns="18000" anchor="ctr" anchorCtr="0">
            <a:spAutoFit/>
          </a:bodyPr>
          <a:lstStyle/>
          <a:p>
            <a:pPr marL="342900" indent="-342900"/>
            <a:r>
              <a:rPr lang="en-US" sz="2400" spc="-250" dirty="0"/>
              <a:t>L </a:t>
            </a:r>
            <a:r>
              <a:rPr lang="en-US" sz="2400" dirty="0"/>
              <a:t>1 Terminal Fault (</a:t>
            </a:r>
            <a:r>
              <a:rPr lang="en-US" sz="2400" spc="-250" dirty="0"/>
              <a:t>L 1 T  </a:t>
            </a:r>
            <a:r>
              <a:rPr lang="en-US" sz="2400" dirty="0"/>
              <a:t>F)</a:t>
            </a:r>
          </a:p>
        </p:txBody>
      </p:sp>
      <p:sp>
        <p:nvSpPr>
          <p:cNvPr id="6" name="Content Placeholder 5">
            <a:extLst>
              <a:ext uri="{FF2B5EF4-FFF2-40B4-BE49-F238E27FC236}">
                <a16:creationId xmlns:a16="http://schemas.microsoft.com/office/drawing/2014/main" id="{ABCBDE16-76C2-1CF9-E153-7502C4463F55}"/>
              </a:ext>
            </a:extLst>
          </p:cNvPr>
          <p:cNvSpPr>
            <a:spLocks noGrp="1"/>
          </p:cNvSpPr>
          <p:nvPr>
            <p:ph sz="quarter" idx="15"/>
          </p:nvPr>
        </p:nvSpPr>
        <p:spPr>
          <a:xfrm>
            <a:off x="6534913" y="1993943"/>
            <a:ext cx="3857187" cy="405683"/>
          </a:xfrm>
        </p:spPr>
        <p:txBody>
          <a:bodyPr wrap="square" lIns="0" tIns="18000" rIns="0" bIns="18000" anchor="ctr" anchorCtr="0">
            <a:spAutoFit/>
          </a:bodyPr>
          <a:lstStyle/>
          <a:p>
            <a:pPr marL="0" indent="0">
              <a:buNone/>
            </a:pPr>
            <a:r>
              <a:rPr lang="en-US" sz="2400" u="sng" dirty="0">
                <a:solidFill>
                  <a:schemeClr val="hlink"/>
                </a:solidFill>
                <a:hlinkClick r:id="rId2" tooltip="https://foreshadowattack.eu/"/>
              </a:rPr>
              <a:t>https://foreshadowattack.eu/</a:t>
            </a:r>
            <a:endParaRPr lang="en-US" sz="2400" dirty="0"/>
          </a:p>
        </p:txBody>
      </p:sp>
      <p:sp>
        <p:nvSpPr>
          <p:cNvPr id="7" name="Content Placeholder 6">
            <a:extLst>
              <a:ext uri="{FF2B5EF4-FFF2-40B4-BE49-F238E27FC236}">
                <a16:creationId xmlns:a16="http://schemas.microsoft.com/office/drawing/2014/main" id="{80C56DF5-5A7B-5757-8736-B42EC73D21F1}"/>
              </a:ext>
            </a:extLst>
          </p:cNvPr>
          <p:cNvSpPr>
            <a:spLocks noGrp="1"/>
          </p:cNvSpPr>
          <p:nvPr>
            <p:ph sz="quarter" idx="16"/>
          </p:nvPr>
        </p:nvSpPr>
        <p:spPr>
          <a:xfrm>
            <a:off x="623889" y="2563710"/>
            <a:ext cx="5911024" cy="405683"/>
          </a:xfrm>
        </p:spPr>
        <p:txBody>
          <a:bodyPr wrap="square" lIns="0" tIns="18000" rIns="0" bIns="18000" anchor="ctr" anchorCtr="0">
            <a:spAutoFit/>
          </a:bodyPr>
          <a:lstStyle/>
          <a:p>
            <a:pPr marL="342900" indent="-342900"/>
            <a:r>
              <a:rPr lang="en-US" sz="2400" dirty="0"/>
              <a:t>Microarchitectural Data Sampling (</a:t>
            </a:r>
            <a:r>
              <a:rPr lang="en-US" sz="2400" spc="-300" dirty="0"/>
              <a:t>M D </a:t>
            </a:r>
            <a:r>
              <a:rPr lang="en-US" sz="2400" dirty="0"/>
              <a:t>S)</a:t>
            </a:r>
          </a:p>
        </p:txBody>
      </p:sp>
      <p:sp>
        <p:nvSpPr>
          <p:cNvPr id="8" name="Content Placeholder 7">
            <a:extLst>
              <a:ext uri="{FF2B5EF4-FFF2-40B4-BE49-F238E27FC236}">
                <a16:creationId xmlns:a16="http://schemas.microsoft.com/office/drawing/2014/main" id="{5D83225C-B94A-36E7-AB50-029426F0077A}"/>
              </a:ext>
            </a:extLst>
          </p:cNvPr>
          <p:cNvSpPr>
            <a:spLocks noGrp="1"/>
          </p:cNvSpPr>
          <p:nvPr>
            <p:ph sz="quarter" idx="17"/>
          </p:nvPr>
        </p:nvSpPr>
        <p:spPr>
          <a:xfrm>
            <a:off x="6552395" y="2588039"/>
            <a:ext cx="3511345" cy="405683"/>
          </a:xfrm>
        </p:spPr>
        <p:txBody>
          <a:bodyPr wrap="square" lIns="0" tIns="18000" rIns="0" bIns="18000" anchor="ctr" anchorCtr="0">
            <a:spAutoFit/>
          </a:bodyPr>
          <a:lstStyle/>
          <a:p>
            <a:pPr marL="0" indent="0">
              <a:buNone/>
            </a:pPr>
            <a:r>
              <a:rPr lang="en-US" sz="2400" u="sng" dirty="0">
                <a:solidFill>
                  <a:schemeClr val="hlink"/>
                </a:solidFill>
                <a:hlinkClick r:id="rId3" tooltip="https://mdsattacks.com"/>
              </a:rPr>
              <a:t>https://mdsattacks.com</a:t>
            </a:r>
            <a:endParaRPr lang="en-US" sz="2400" dirty="0"/>
          </a:p>
        </p:txBody>
      </p:sp>
      <p:sp>
        <p:nvSpPr>
          <p:cNvPr id="9" name="Content Placeholder 8">
            <a:extLst>
              <a:ext uri="{FF2B5EF4-FFF2-40B4-BE49-F238E27FC236}">
                <a16:creationId xmlns:a16="http://schemas.microsoft.com/office/drawing/2014/main" id="{8B8B2B93-F9C3-8AF7-0047-4E42CEB6A5AE}"/>
              </a:ext>
            </a:extLst>
          </p:cNvPr>
          <p:cNvSpPr>
            <a:spLocks noGrp="1"/>
          </p:cNvSpPr>
          <p:nvPr>
            <p:ph sz="quarter" idx="18"/>
          </p:nvPr>
        </p:nvSpPr>
        <p:spPr>
          <a:xfrm>
            <a:off x="623887" y="3173259"/>
            <a:ext cx="4082223" cy="405683"/>
          </a:xfrm>
        </p:spPr>
        <p:txBody>
          <a:bodyPr wrap="square" lIns="0" tIns="18000" rIns="0" bIns="18000" anchor="ctr" anchorCtr="0">
            <a:spAutoFit/>
          </a:bodyPr>
          <a:lstStyle/>
          <a:p>
            <a:pPr marL="342900" indent="-342900"/>
            <a:r>
              <a:rPr lang="en-US" sz="2400" dirty="0"/>
              <a:t>Load Value Injection (</a:t>
            </a:r>
            <a:r>
              <a:rPr lang="en-US" sz="2400" spc="-300" dirty="0"/>
              <a:t>L V </a:t>
            </a:r>
            <a:r>
              <a:rPr lang="en-US" sz="2400" dirty="0"/>
              <a:t>I)</a:t>
            </a:r>
          </a:p>
        </p:txBody>
      </p:sp>
      <p:sp>
        <p:nvSpPr>
          <p:cNvPr id="10" name="Content Placeholder 9">
            <a:extLst>
              <a:ext uri="{FF2B5EF4-FFF2-40B4-BE49-F238E27FC236}">
                <a16:creationId xmlns:a16="http://schemas.microsoft.com/office/drawing/2014/main" id="{B386B0CA-FD8E-DAC5-AC5A-E78374B20661}"/>
              </a:ext>
            </a:extLst>
          </p:cNvPr>
          <p:cNvSpPr>
            <a:spLocks noGrp="1"/>
          </p:cNvSpPr>
          <p:nvPr>
            <p:ph sz="quarter" idx="19"/>
          </p:nvPr>
        </p:nvSpPr>
        <p:spPr>
          <a:xfrm>
            <a:off x="6552395" y="3138436"/>
            <a:ext cx="2680791" cy="405683"/>
          </a:xfrm>
        </p:spPr>
        <p:txBody>
          <a:bodyPr wrap="square" lIns="0" tIns="18000" rIns="0" bIns="18000" anchor="ctr" anchorCtr="0">
            <a:spAutoFit/>
          </a:bodyPr>
          <a:lstStyle/>
          <a:p>
            <a:pPr marL="0" indent="0">
              <a:buNone/>
            </a:pPr>
            <a:r>
              <a:rPr lang="en-US" sz="2400" u="sng" dirty="0">
                <a:solidFill>
                  <a:schemeClr val="hlink"/>
                </a:solidFill>
                <a:hlinkClick r:id="rId4" tooltip="https://lviattack.eu"/>
              </a:rPr>
              <a:t>https://lviattack.eu</a:t>
            </a:r>
            <a:endParaRPr lang="en-US" sz="2400" dirty="0"/>
          </a:p>
        </p:txBody>
      </p:sp>
      <p:sp>
        <p:nvSpPr>
          <p:cNvPr id="11" name="Content Placeholder 10">
            <a:extLst>
              <a:ext uri="{FF2B5EF4-FFF2-40B4-BE49-F238E27FC236}">
                <a16:creationId xmlns:a16="http://schemas.microsoft.com/office/drawing/2014/main" id="{F411E37C-AA53-671F-459C-FAD5133268FF}"/>
              </a:ext>
            </a:extLst>
          </p:cNvPr>
          <p:cNvSpPr>
            <a:spLocks noGrp="1"/>
          </p:cNvSpPr>
          <p:nvPr>
            <p:ph sz="quarter" idx="20"/>
          </p:nvPr>
        </p:nvSpPr>
        <p:spPr>
          <a:xfrm>
            <a:off x="623888" y="3690187"/>
            <a:ext cx="1753552" cy="405683"/>
          </a:xfrm>
        </p:spPr>
        <p:txBody>
          <a:bodyPr wrap="square" lIns="0" tIns="18000" rIns="0" bIns="18000" anchor="ctr" anchorCtr="0">
            <a:spAutoFit/>
          </a:bodyPr>
          <a:lstStyle/>
          <a:p>
            <a:pPr marL="342900" indent="-342900"/>
            <a:r>
              <a:rPr lang="en-US" sz="2400" dirty="0"/>
              <a:t>Crosstalk</a:t>
            </a:r>
          </a:p>
        </p:txBody>
      </p:sp>
      <p:sp>
        <p:nvSpPr>
          <p:cNvPr id="12" name="Content Placeholder 11">
            <a:extLst>
              <a:ext uri="{FF2B5EF4-FFF2-40B4-BE49-F238E27FC236}">
                <a16:creationId xmlns:a16="http://schemas.microsoft.com/office/drawing/2014/main" id="{E426CA84-FF8D-E798-C471-70938DC51594}"/>
              </a:ext>
            </a:extLst>
          </p:cNvPr>
          <p:cNvSpPr>
            <a:spLocks noGrp="1"/>
          </p:cNvSpPr>
          <p:nvPr>
            <p:ph sz="quarter" idx="21"/>
          </p:nvPr>
        </p:nvSpPr>
        <p:spPr>
          <a:xfrm>
            <a:off x="5930001" y="3703913"/>
            <a:ext cx="5638111" cy="405683"/>
          </a:xfrm>
        </p:spPr>
        <p:txBody>
          <a:bodyPr wrap="square" lIns="0" tIns="18000" rIns="0" bIns="18000" anchor="ctr" anchorCtr="0">
            <a:spAutoFit/>
          </a:bodyPr>
          <a:lstStyle/>
          <a:p>
            <a:pPr marL="0" indent="0">
              <a:buNone/>
            </a:pPr>
            <a:r>
              <a:rPr lang="en-US" sz="2400" u="sng" dirty="0">
                <a:solidFill>
                  <a:schemeClr val="hlink"/>
                </a:solidFill>
                <a:hlinkClick r:id="rId5" tooltip="https://www.vusec.net/projects/crosstalk/"/>
              </a:rPr>
              <a:t>https://www.vusec.net/projects/crosstalk/</a:t>
            </a:r>
            <a:endParaRPr lang="en-US" sz="2400" dirty="0"/>
          </a:p>
        </p:txBody>
      </p:sp>
      <p:sp>
        <p:nvSpPr>
          <p:cNvPr id="13" name="Content Placeholder 12">
            <a:extLst>
              <a:ext uri="{FF2B5EF4-FFF2-40B4-BE49-F238E27FC236}">
                <a16:creationId xmlns:a16="http://schemas.microsoft.com/office/drawing/2014/main" id="{1B767EF3-3DBD-092F-E114-48A0D7EE92E7}"/>
              </a:ext>
            </a:extLst>
          </p:cNvPr>
          <p:cNvSpPr>
            <a:spLocks noGrp="1"/>
          </p:cNvSpPr>
          <p:nvPr>
            <p:ph sz="quarter" idx="22"/>
          </p:nvPr>
        </p:nvSpPr>
        <p:spPr>
          <a:xfrm>
            <a:off x="623887" y="4318360"/>
            <a:ext cx="5472113" cy="405683"/>
          </a:xfrm>
        </p:spPr>
        <p:txBody>
          <a:bodyPr wrap="square" lIns="0" tIns="18000" rIns="0" bIns="18000" anchor="ctr" anchorCtr="0">
            <a:spAutoFit/>
          </a:bodyPr>
          <a:lstStyle/>
          <a:p>
            <a:pPr marL="342900" indent="-342900"/>
            <a:r>
              <a:rPr lang="en-US" sz="2400" dirty="0"/>
              <a:t>Floating Point Value Injection (</a:t>
            </a:r>
            <a:r>
              <a:rPr lang="en-US" sz="2400" spc="-250" dirty="0"/>
              <a:t>F P V </a:t>
            </a:r>
            <a:r>
              <a:rPr lang="en-US" sz="2400" dirty="0"/>
              <a:t>I)</a:t>
            </a:r>
          </a:p>
        </p:txBody>
      </p:sp>
      <p:sp>
        <p:nvSpPr>
          <p:cNvPr id="14" name="Content Placeholder 13">
            <a:extLst>
              <a:ext uri="{FF2B5EF4-FFF2-40B4-BE49-F238E27FC236}">
                <a16:creationId xmlns:a16="http://schemas.microsoft.com/office/drawing/2014/main" id="{8168FBBD-CB98-296B-B227-396B5E247B90}"/>
              </a:ext>
            </a:extLst>
          </p:cNvPr>
          <p:cNvSpPr>
            <a:spLocks noGrp="1"/>
          </p:cNvSpPr>
          <p:nvPr>
            <p:ph sz="quarter" idx="23"/>
          </p:nvPr>
        </p:nvSpPr>
        <p:spPr>
          <a:xfrm>
            <a:off x="5930001" y="4851372"/>
            <a:ext cx="5638111" cy="405683"/>
          </a:xfrm>
        </p:spPr>
        <p:txBody>
          <a:bodyPr wrap="square" lIns="0" tIns="18000" rIns="0" bIns="18000" anchor="ctr" anchorCtr="0">
            <a:spAutoFit/>
          </a:bodyPr>
          <a:lstStyle/>
          <a:p>
            <a:pPr marL="0" indent="0">
              <a:buNone/>
            </a:pPr>
            <a:r>
              <a:rPr lang="en-US" sz="2400" u="sng" dirty="0">
                <a:solidFill>
                  <a:schemeClr val="hlink"/>
                </a:solidFill>
                <a:hlinkClick r:id="rId6" tooltip="https://www.vusec.net/projects/fpvi-scsb/"/>
              </a:rPr>
              <a:t>https://www.vusec.net/projects/fpvi-scsb/</a:t>
            </a:r>
            <a:endParaRPr lang="en-US" sz="2400" dirty="0"/>
          </a:p>
        </p:txBody>
      </p:sp>
      <p:sp>
        <p:nvSpPr>
          <p:cNvPr id="15" name="Content Placeholder 14">
            <a:extLst>
              <a:ext uri="{FF2B5EF4-FFF2-40B4-BE49-F238E27FC236}">
                <a16:creationId xmlns:a16="http://schemas.microsoft.com/office/drawing/2014/main" id="{9C4D9252-D070-4690-146D-A8C68C40A393}"/>
              </a:ext>
            </a:extLst>
          </p:cNvPr>
          <p:cNvSpPr>
            <a:spLocks noGrp="1"/>
          </p:cNvSpPr>
          <p:nvPr>
            <p:ph sz="quarter" idx="24"/>
          </p:nvPr>
        </p:nvSpPr>
        <p:spPr>
          <a:xfrm>
            <a:off x="623887" y="5352216"/>
            <a:ext cx="5825681" cy="405683"/>
          </a:xfrm>
        </p:spPr>
        <p:txBody>
          <a:bodyPr wrap="square" lIns="0" tIns="18000" rIns="0" bIns="18000" anchor="ctr" anchorCtr="0">
            <a:spAutoFit/>
          </a:bodyPr>
          <a:lstStyle/>
          <a:p>
            <a:pPr marL="342900" indent="-342900"/>
            <a:r>
              <a:rPr lang="en-US" sz="2400" dirty="0"/>
              <a:t>Speculative Code Store Bypass (</a:t>
            </a:r>
            <a:r>
              <a:rPr lang="en-US" sz="2400" spc="-250" dirty="0"/>
              <a:t>S C S </a:t>
            </a:r>
            <a:r>
              <a:rPr lang="en-US" sz="2400" dirty="0"/>
              <a:t>B)</a:t>
            </a:r>
          </a:p>
        </p:txBody>
      </p:sp>
      <p:sp>
        <p:nvSpPr>
          <p:cNvPr id="16" name="Content Placeholder 15">
            <a:extLst>
              <a:ext uri="{FF2B5EF4-FFF2-40B4-BE49-F238E27FC236}">
                <a16:creationId xmlns:a16="http://schemas.microsoft.com/office/drawing/2014/main" id="{B272738C-30FF-7625-312D-F94F47A8B3D6}"/>
              </a:ext>
            </a:extLst>
          </p:cNvPr>
          <p:cNvSpPr>
            <a:spLocks noGrp="1"/>
          </p:cNvSpPr>
          <p:nvPr>
            <p:ph sz="quarter" idx="25"/>
          </p:nvPr>
        </p:nvSpPr>
        <p:spPr>
          <a:xfrm>
            <a:off x="4957091" y="5870413"/>
            <a:ext cx="6670933" cy="405683"/>
          </a:xfrm>
        </p:spPr>
        <p:txBody>
          <a:bodyPr wrap="square" lIns="0" tIns="18000" rIns="0" bIns="18000" anchor="ctr" anchorCtr="0">
            <a:spAutoFit/>
          </a:bodyPr>
          <a:lstStyle/>
          <a:p>
            <a:pPr marL="0" indent="0">
              <a:buNone/>
            </a:pPr>
            <a:r>
              <a:rPr lang="en-US" sz="2400" u="sng" dirty="0">
                <a:solidFill>
                  <a:schemeClr val="accent1"/>
                </a:solidFill>
                <a:hlinkClick r:id="rId6" tooltip="https://www.vusec.net/projects/fpvi-scsb/">
                  <a:extLst>
                    <a:ext uri="{A12FA001-AC4F-418D-AE19-62706E023703}">
                      <ahyp:hlinkClr xmlns:ahyp="http://schemas.microsoft.com/office/drawing/2018/hyperlinkcolor" val="tx"/>
                    </a:ext>
                  </a:extLst>
                </a:hlinkClick>
              </a:rPr>
              <a:t>https://www.vusec.net/projects/fpvi-scsb/</a:t>
            </a:r>
            <a:endParaRPr lang="en-US" sz="2400" dirty="0"/>
          </a:p>
        </p:txBody>
      </p:sp>
    </p:spTree>
    <p:extLst>
      <p:ext uri="{BB962C8B-B14F-4D97-AF65-F5344CB8AC3E}">
        <p14:creationId xmlns:p14="http://schemas.microsoft.com/office/powerpoint/2010/main" val="825062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ABB5-D748-AE4E-A5BF-0AC834635F00}"/>
              </a:ext>
            </a:extLst>
          </p:cNvPr>
          <p:cNvSpPr>
            <a:spLocks noGrp="1"/>
          </p:cNvSpPr>
          <p:nvPr>
            <p:ph type="title"/>
          </p:nvPr>
        </p:nvSpPr>
        <p:spPr>
          <a:xfrm>
            <a:off x="623888" y="260073"/>
            <a:ext cx="9595072" cy="559572"/>
          </a:xfrm>
        </p:spPr>
        <p:txBody>
          <a:bodyPr wrap="square" lIns="0" tIns="18000" rIns="0" bIns="18000" anchor="ctr" anchorCtr="0">
            <a:spAutoFit/>
          </a:bodyPr>
          <a:lstStyle/>
          <a:p>
            <a:r>
              <a:rPr lang="en-US" sz="3400" dirty="0"/>
              <a:t>Insider Attacks</a:t>
            </a:r>
          </a:p>
        </p:txBody>
      </p:sp>
      <p:sp>
        <p:nvSpPr>
          <p:cNvPr id="3" name="Content Placeholder 2">
            <a:extLst>
              <a:ext uri="{FF2B5EF4-FFF2-40B4-BE49-F238E27FC236}">
                <a16:creationId xmlns:a16="http://schemas.microsoft.com/office/drawing/2014/main" id="{F52F0AA8-33BC-1B4B-F64C-6228A935F1AB}"/>
              </a:ext>
            </a:extLst>
          </p:cNvPr>
          <p:cNvSpPr>
            <a:spLocks noGrp="1"/>
          </p:cNvSpPr>
          <p:nvPr>
            <p:ph sz="quarter" idx="12"/>
          </p:nvPr>
        </p:nvSpPr>
        <p:spPr>
          <a:xfrm>
            <a:off x="639119" y="960418"/>
            <a:ext cx="10928993" cy="1482901"/>
          </a:xfrm>
        </p:spPr>
        <p:txBody>
          <a:bodyPr wrap="square" lIns="0" tIns="18000" rIns="0" bIns="18000" anchor="ctr" anchorCtr="0">
            <a:spAutoFit/>
          </a:bodyPr>
          <a:lstStyle/>
          <a:p>
            <a:pPr marL="342900" indent="-342900">
              <a:spcBef>
                <a:spcPts val="600"/>
              </a:spcBef>
            </a:pPr>
            <a:r>
              <a:rPr lang="en-US" sz="2800" dirty="0"/>
              <a:t>Logic Bombs</a:t>
            </a:r>
          </a:p>
          <a:p>
            <a:pPr marL="342900" indent="-342900">
              <a:spcBef>
                <a:spcPts val="600"/>
              </a:spcBef>
            </a:pPr>
            <a:r>
              <a:rPr lang="en-US" sz="2800" dirty="0"/>
              <a:t>Backdoors</a:t>
            </a:r>
          </a:p>
          <a:p>
            <a:pPr marL="342900" indent="-342900">
              <a:spcBef>
                <a:spcPts val="600"/>
              </a:spcBef>
            </a:pPr>
            <a:r>
              <a:rPr lang="en-US" sz="2800" dirty="0"/>
              <a:t>Login Spoofing</a:t>
            </a:r>
          </a:p>
        </p:txBody>
      </p:sp>
    </p:spTree>
    <p:extLst>
      <p:ext uri="{BB962C8B-B14F-4D97-AF65-F5344CB8AC3E}">
        <p14:creationId xmlns:p14="http://schemas.microsoft.com/office/powerpoint/2010/main" val="14137524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ABB5-D748-AE4E-A5BF-0AC834635F00}"/>
              </a:ext>
            </a:extLst>
          </p:cNvPr>
          <p:cNvSpPr>
            <a:spLocks noGrp="1"/>
          </p:cNvSpPr>
          <p:nvPr>
            <p:ph type="title"/>
          </p:nvPr>
        </p:nvSpPr>
        <p:spPr>
          <a:xfrm>
            <a:off x="634960" y="260073"/>
            <a:ext cx="8245920" cy="559572"/>
          </a:xfrm>
        </p:spPr>
        <p:txBody>
          <a:bodyPr wrap="square" lIns="0" tIns="18000" rIns="0" bIns="18000" anchor="ctr" anchorCtr="0">
            <a:spAutoFit/>
          </a:bodyPr>
          <a:lstStyle/>
          <a:p>
            <a:r>
              <a:rPr lang="en-US" sz="3400" dirty="0"/>
              <a:t>Logic Bomb</a:t>
            </a:r>
          </a:p>
        </p:txBody>
      </p:sp>
      <p:sp>
        <p:nvSpPr>
          <p:cNvPr id="3" name="Content Placeholder 2">
            <a:extLst>
              <a:ext uri="{FF2B5EF4-FFF2-40B4-BE49-F238E27FC236}">
                <a16:creationId xmlns:a16="http://schemas.microsoft.com/office/drawing/2014/main" id="{F52F0AA8-33BC-1B4B-F64C-6228A935F1AB}"/>
              </a:ext>
            </a:extLst>
          </p:cNvPr>
          <p:cNvSpPr>
            <a:spLocks noGrp="1"/>
          </p:cNvSpPr>
          <p:nvPr>
            <p:ph sz="quarter" idx="12"/>
          </p:nvPr>
        </p:nvSpPr>
        <p:spPr>
          <a:xfrm>
            <a:off x="634960" y="1130262"/>
            <a:ext cx="10922080" cy="2929451"/>
          </a:xfrm>
        </p:spPr>
        <p:txBody>
          <a:bodyPr wrap="square" lIns="0" tIns="18000" rIns="0" bIns="18000" anchor="ctr" anchorCtr="0">
            <a:spAutoFit/>
          </a:bodyPr>
          <a:lstStyle/>
          <a:p>
            <a:pPr marL="0" indent="0">
              <a:spcBef>
                <a:spcPts val="600"/>
              </a:spcBef>
              <a:buNone/>
            </a:pPr>
            <a:r>
              <a:rPr lang="en-US" sz="2800" dirty="0"/>
              <a:t>Example:</a:t>
            </a:r>
          </a:p>
          <a:p>
            <a:pPr marL="342900" indent="-342900">
              <a:spcBef>
                <a:spcPts val="600"/>
              </a:spcBef>
            </a:pPr>
            <a:r>
              <a:rPr lang="en-US" sz="2800" dirty="0"/>
              <a:t>Secret piece of code written by employee and inserted in program</a:t>
            </a:r>
          </a:p>
          <a:p>
            <a:pPr marL="342900" indent="-342900">
              <a:spcBef>
                <a:spcPts val="600"/>
              </a:spcBef>
            </a:pPr>
            <a:r>
              <a:rPr lang="en-US" sz="2800" dirty="0"/>
              <a:t>As long as programmer feeds it its daily password, it does nothing</a:t>
            </a:r>
          </a:p>
          <a:p>
            <a:pPr marL="342900" indent="-342900">
              <a:spcBef>
                <a:spcPts val="600"/>
              </a:spcBef>
            </a:pPr>
            <a:r>
              <a:rPr lang="en-US" sz="2800" dirty="0"/>
              <a:t>If employee is fired: bomb goes off (e.g., wipes or encrypts drives)</a:t>
            </a:r>
          </a:p>
          <a:p>
            <a:pPr marL="342900" indent="-342900">
              <a:spcBef>
                <a:spcPts val="600"/>
              </a:spcBef>
            </a:pPr>
            <a:r>
              <a:rPr lang="en-US" sz="2800" dirty="0"/>
              <a:t>If company tries to rehire employee to fix it, employee demands $100K fee</a:t>
            </a:r>
          </a:p>
        </p:txBody>
      </p:sp>
    </p:spTree>
    <p:extLst>
      <p:ext uri="{BB962C8B-B14F-4D97-AF65-F5344CB8AC3E}">
        <p14:creationId xmlns:p14="http://schemas.microsoft.com/office/powerpoint/2010/main" val="3682442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BE502BB-9B51-A6C5-08BA-CB7B3408EDCE}"/>
              </a:ext>
            </a:extLst>
          </p:cNvPr>
          <p:cNvSpPr>
            <a:spLocks noGrp="1"/>
          </p:cNvSpPr>
          <p:nvPr>
            <p:ph type="title"/>
          </p:nvPr>
        </p:nvSpPr>
        <p:spPr>
          <a:xfrm>
            <a:off x="623888" y="261089"/>
            <a:ext cx="9610304" cy="559572"/>
          </a:xfrm>
        </p:spPr>
        <p:txBody>
          <a:bodyPr wrap="square" lIns="0" tIns="18000" rIns="0" bIns="18000" anchor="ctr" anchorCtr="0">
            <a:spAutoFit/>
          </a:bodyPr>
          <a:lstStyle/>
          <a:p>
            <a:r>
              <a:rPr lang="en-US" sz="3400" dirty="0"/>
              <a:t>Backdoor</a:t>
            </a:r>
          </a:p>
        </p:txBody>
      </p:sp>
      <p:sp>
        <p:nvSpPr>
          <p:cNvPr id="16" name="Content Placeholder 15">
            <a:extLst>
              <a:ext uri="{FF2B5EF4-FFF2-40B4-BE49-F238E27FC236}">
                <a16:creationId xmlns:a16="http://schemas.microsoft.com/office/drawing/2014/main" id="{02E17839-7B12-E3DA-FACD-3B021B1D4BFC}"/>
              </a:ext>
            </a:extLst>
          </p:cNvPr>
          <p:cNvSpPr>
            <a:spLocks noGrp="1"/>
          </p:cNvSpPr>
          <p:nvPr>
            <p:ph sz="quarter" idx="13"/>
          </p:nvPr>
        </p:nvSpPr>
        <p:spPr>
          <a:xfrm>
            <a:off x="1988272" y="1327080"/>
            <a:ext cx="3639312" cy="3729670"/>
          </a:xfrm>
        </p:spPr>
        <p:txBody>
          <a:bodyPr wrap="square" lIns="0" tIns="18000" rIns="0" bIns="18000" anchor="ctr" anchorCtr="0">
            <a:spAutoFit/>
          </a:bodyPr>
          <a:lstStyle/>
          <a:p>
            <a:pPr marL="0" indent="0">
              <a:spcBef>
                <a:spcPts val="0"/>
              </a:spcBef>
              <a:buNone/>
            </a:pPr>
            <a:r>
              <a:rPr lang="en-US" sz="2000" dirty="0">
                <a:latin typeface="Consolas" panose="020B0609020204030204" pitchFamily="49" charset="0"/>
              </a:rPr>
              <a:t>while (TRUE) {</a:t>
            </a:r>
          </a:p>
          <a:p>
            <a:pPr marL="0" indent="0">
              <a:spcBef>
                <a:spcPts val="0"/>
              </a:spcBef>
              <a:buNone/>
            </a:pPr>
            <a:r>
              <a:rPr lang="en-US" sz="2000" dirty="0">
                <a:latin typeface="Consolas" panose="020B0609020204030204" pitchFamily="49" charset="0"/>
              </a:rPr>
              <a:t>  print</a:t>
            </a:r>
            <a:r>
              <a:rPr lang="en-US" sz="100" dirty="0">
                <a:latin typeface="Consolas" panose="020B0609020204030204" pitchFamily="49" charset="0"/>
              </a:rPr>
              <a:t> </a:t>
            </a:r>
            <a:r>
              <a:rPr lang="en-US" sz="2000" dirty="0">
                <a:latin typeface="Consolas" panose="020B0609020204030204" pitchFamily="49" charset="0"/>
              </a:rPr>
              <a:t>f("login: ");</a:t>
            </a:r>
          </a:p>
          <a:p>
            <a:pPr marL="0" indent="0">
              <a:spcBef>
                <a:spcPts val="0"/>
              </a:spcBef>
              <a:buNone/>
            </a:pPr>
            <a:r>
              <a:rPr lang="en-US" sz="2000" dirty="0">
                <a:latin typeface="Consolas" panose="020B0609020204030204" pitchFamily="49" charset="0"/>
              </a:rPr>
              <a:t>  get string(name);</a:t>
            </a:r>
          </a:p>
          <a:p>
            <a:pPr marL="0" indent="0">
              <a:spcBef>
                <a:spcPts val="0"/>
              </a:spcBef>
              <a:buNone/>
            </a:pPr>
            <a:r>
              <a:rPr lang="en-US" sz="2000" dirty="0">
                <a:latin typeface="Consolas" panose="020B0609020204030204" pitchFamily="49" charset="0"/>
              </a:rPr>
              <a:t>  disable echoing( );</a:t>
            </a:r>
          </a:p>
          <a:p>
            <a:pPr marL="0" indent="0">
              <a:spcBef>
                <a:spcPts val="0"/>
              </a:spcBef>
              <a:buNone/>
            </a:pPr>
            <a:r>
              <a:rPr lang="en-US" sz="2000" dirty="0">
                <a:latin typeface="Consolas" panose="020B0609020204030204" pitchFamily="49" charset="0"/>
              </a:rPr>
              <a:t>  print</a:t>
            </a:r>
            <a:r>
              <a:rPr lang="en-US" sz="100" dirty="0">
                <a:latin typeface="Consolas" panose="020B0609020204030204" pitchFamily="49" charset="0"/>
              </a:rPr>
              <a:t> </a:t>
            </a:r>
            <a:r>
              <a:rPr lang="en-US" sz="2000" dirty="0">
                <a:latin typeface="Consolas" panose="020B0609020204030204" pitchFamily="49" charset="0"/>
              </a:rPr>
              <a:t>f("password: ");</a:t>
            </a:r>
          </a:p>
          <a:p>
            <a:pPr marL="0" indent="0">
              <a:spcBef>
                <a:spcPts val="0"/>
              </a:spcBef>
              <a:buNone/>
            </a:pPr>
            <a:r>
              <a:rPr lang="en-US" sz="2000" dirty="0">
                <a:latin typeface="Consolas" panose="020B0609020204030204" pitchFamily="49" charset="0"/>
              </a:rPr>
              <a:t>  get string(password);</a:t>
            </a:r>
          </a:p>
          <a:p>
            <a:pPr marL="0" indent="0">
              <a:spcBef>
                <a:spcPts val="0"/>
              </a:spcBef>
              <a:buNone/>
            </a:pPr>
            <a:r>
              <a:rPr lang="en-US" sz="2000" dirty="0">
                <a:latin typeface="Consolas" panose="020B0609020204030204" pitchFamily="49" charset="0"/>
              </a:rPr>
              <a:t>  enable echoing( );</a:t>
            </a:r>
          </a:p>
          <a:p>
            <a:pPr marL="0" indent="0">
              <a:spcBef>
                <a:spcPts val="0"/>
              </a:spcBef>
              <a:buNone/>
            </a:pPr>
            <a:r>
              <a:rPr lang="en-US" sz="2000" dirty="0">
                <a:latin typeface="Consolas" panose="020B0609020204030204" pitchFamily="49" charset="0"/>
              </a:rPr>
              <a:t>  v = check validity(name, password);</a:t>
            </a:r>
          </a:p>
          <a:p>
            <a:pPr marL="0" indent="0">
              <a:spcBef>
                <a:spcPts val="0"/>
              </a:spcBef>
              <a:buNone/>
            </a:pPr>
            <a:r>
              <a:rPr lang="en-US" sz="2000" dirty="0">
                <a:latin typeface="Consolas" panose="020B0609020204030204" pitchFamily="49" charset="0"/>
              </a:rPr>
              <a:t>  if (v) break;</a:t>
            </a:r>
          </a:p>
          <a:p>
            <a:pPr marL="0" indent="0">
              <a:spcBef>
                <a:spcPts val="0"/>
              </a:spcBef>
              <a:buNone/>
            </a:pP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execute shell(name);</a:t>
            </a:r>
          </a:p>
        </p:txBody>
      </p:sp>
      <p:sp>
        <p:nvSpPr>
          <p:cNvPr id="17" name="Content Placeholder 16">
            <a:extLst>
              <a:ext uri="{FF2B5EF4-FFF2-40B4-BE49-F238E27FC236}">
                <a16:creationId xmlns:a16="http://schemas.microsoft.com/office/drawing/2014/main" id="{2AC1D183-350F-4AEC-9B6E-3B04D4DB3D58}"/>
              </a:ext>
            </a:extLst>
          </p:cNvPr>
          <p:cNvSpPr>
            <a:spLocks noGrp="1"/>
          </p:cNvSpPr>
          <p:nvPr>
            <p:ph sz="quarter" idx="14"/>
          </p:nvPr>
        </p:nvSpPr>
        <p:spPr>
          <a:xfrm>
            <a:off x="1988272" y="5485264"/>
            <a:ext cx="316560" cy="344128"/>
          </a:xfrm>
        </p:spPr>
        <p:txBody>
          <a:bodyPr wrap="square" lIns="0" tIns="18000" rIns="0" bIns="18000" anchor="ctr" anchorCtr="0">
            <a:spAutoFit/>
          </a:bodyPr>
          <a:lstStyle/>
          <a:p>
            <a:pPr marL="0" indent="0">
              <a:buNone/>
            </a:pPr>
            <a:r>
              <a:rPr lang="en-US" sz="2000" dirty="0"/>
              <a:t>(a)</a:t>
            </a:r>
          </a:p>
        </p:txBody>
      </p:sp>
      <p:sp>
        <p:nvSpPr>
          <p:cNvPr id="18" name="Content Placeholder 17">
            <a:extLst>
              <a:ext uri="{FF2B5EF4-FFF2-40B4-BE49-F238E27FC236}">
                <a16:creationId xmlns:a16="http://schemas.microsoft.com/office/drawing/2014/main" id="{5E716890-FD02-E5BF-9C34-ABB7F6116C89}"/>
              </a:ext>
            </a:extLst>
          </p:cNvPr>
          <p:cNvSpPr>
            <a:spLocks noGrp="1"/>
          </p:cNvSpPr>
          <p:nvPr>
            <p:ph sz="quarter" idx="15"/>
          </p:nvPr>
        </p:nvSpPr>
        <p:spPr>
          <a:xfrm>
            <a:off x="6106551" y="1327081"/>
            <a:ext cx="4153767" cy="4037447"/>
          </a:xfrm>
        </p:spPr>
        <p:txBody>
          <a:bodyPr wrap="square" lIns="0" tIns="18000" rIns="0" bIns="18000" anchor="ctr" anchorCtr="0">
            <a:spAutoFit/>
          </a:bodyPr>
          <a:lstStyle/>
          <a:p>
            <a:pPr marL="0" indent="0">
              <a:spcBef>
                <a:spcPts val="0"/>
              </a:spcBef>
              <a:buNone/>
            </a:pPr>
            <a:r>
              <a:rPr lang="en-US" sz="2000" dirty="0">
                <a:latin typeface="Consolas" panose="020B0609020204030204" pitchFamily="49" charset="0"/>
              </a:rPr>
              <a:t>while (TRUE) {</a:t>
            </a:r>
          </a:p>
          <a:p>
            <a:pPr marL="0" indent="0">
              <a:spcBef>
                <a:spcPts val="0"/>
              </a:spcBef>
              <a:buNone/>
            </a:pPr>
            <a:r>
              <a:rPr lang="en-US" sz="2000" dirty="0">
                <a:latin typeface="Consolas" panose="020B0609020204030204" pitchFamily="49" charset="0"/>
              </a:rPr>
              <a:t>  print</a:t>
            </a:r>
            <a:r>
              <a:rPr lang="en-US" sz="100" dirty="0">
                <a:latin typeface="Consolas" panose="020B0609020204030204" pitchFamily="49" charset="0"/>
              </a:rPr>
              <a:t> </a:t>
            </a:r>
            <a:r>
              <a:rPr lang="en-US" sz="2000" dirty="0">
                <a:latin typeface="Consolas" panose="020B0609020204030204" pitchFamily="49" charset="0"/>
              </a:rPr>
              <a:t>f("login: ");</a:t>
            </a:r>
          </a:p>
          <a:p>
            <a:pPr marL="0" indent="0">
              <a:spcBef>
                <a:spcPts val="0"/>
              </a:spcBef>
              <a:buNone/>
            </a:pPr>
            <a:r>
              <a:rPr lang="en-US" sz="2000" dirty="0">
                <a:latin typeface="Consolas" panose="020B0609020204030204" pitchFamily="49" charset="0"/>
              </a:rPr>
              <a:t>  get string(name);</a:t>
            </a:r>
          </a:p>
          <a:p>
            <a:pPr marL="0" indent="0">
              <a:spcBef>
                <a:spcPts val="0"/>
              </a:spcBef>
              <a:buNone/>
            </a:pPr>
            <a:r>
              <a:rPr lang="en-US" sz="2000" dirty="0">
                <a:latin typeface="Consolas" panose="020B0609020204030204" pitchFamily="49" charset="0"/>
              </a:rPr>
              <a:t>  disable echoing( );</a:t>
            </a:r>
          </a:p>
          <a:p>
            <a:pPr marL="0" indent="0">
              <a:spcBef>
                <a:spcPts val="0"/>
              </a:spcBef>
              <a:buNone/>
            </a:pPr>
            <a:r>
              <a:rPr lang="en-US" sz="2000" dirty="0">
                <a:latin typeface="Consolas" panose="020B0609020204030204" pitchFamily="49" charset="0"/>
              </a:rPr>
              <a:t>  print</a:t>
            </a:r>
            <a:r>
              <a:rPr lang="en-US" sz="100" dirty="0">
                <a:latin typeface="Consolas" panose="020B0609020204030204" pitchFamily="49" charset="0"/>
              </a:rPr>
              <a:t> </a:t>
            </a:r>
            <a:r>
              <a:rPr lang="en-US" sz="2000" dirty="0">
                <a:latin typeface="Consolas" panose="020B0609020204030204" pitchFamily="49" charset="0"/>
              </a:rPr>
              <a:t>f("password: ");</a:t>
            </a:r>
          </a:p>
          <a:p>
            <a:pPr marL="0" indent="0">
              <a:spcBef>
                <a:spcPts val="0"/>
              </a:spcBef>
              <a:buNone/>
            </a:pPr>
            <a:r>
              <a:rPr lang="en-US" sz="2000" dirty="0">
                <a:latin typeface="Consolas" panose="020B0609020204030204" pitchFamily="49" charset="0"/>
              </a:rPr>
              <a:t>  get string(password);</a:t>
            </a:r>
          </a:p>
          <a:p>
            <a:pPr marL="0" indent="0">
              <a:spcBef>
                <a:spcPts val="0"/>
              </a:spcBef>
              <a:buNone/>
            </a:pPr>
            <a:r>
              <a:rPr lang="en-US" sz="2000" dirty="0">
                <a:latin typeface="Consolas" panose="020B0609020204030204" pitchFamily="49" charset="0"/>
              </a:rPr>
              <a:t>  enable echoing( );</a:t>
            </a:r>
          </a:p>
          <a:p>
            <a:pPr marL="0" indent="0">
              <a:spcBef>
                <a:spcPts val="0"/>
              </a:spcBef>
              <a:buNone/>
            </a:pPr>
            <a:r>
              <a:rPr lang="en-US" sz="2000" dirty="0">
                <a:latin typeface="Consolas" panose="020B0609020204030204" pitchFamily="49" charset="0"/>
              </a:rPr>
              <a:t>  v = check validity(name, password);</a:t>
            </a:r>
          </a:p>
          <a:p>
            <a:pPr marL="0" indent="0">
              <a:spcBef>
                <a:spcPts val="0"/>
              </a:spcBef>
              <a:buNone/>
            </a:pPr>
            <a:r>
              <a:rPr lang="en-US" sz="2000" dirty="0">
                <a:latin typeface="Consolas" panose="020B0609020204030204" pitchFamily="49" charset="0"/>
              </a:rPr>
              <a:t>  if (v || </a:t>
            </a:r>
            <a:r>
              <a:rPr lang="en-US" sz="2000" dirty="0" err="1">
                <a:latin typeface="Consolas" panose="020B0609020204030204" pitchFamily="49" charset="0"/>
              </a:rPr>
              <a:t>strcmp</a:t>
            </a:r>
            <a:r>
              <a:rPr lang="en-US" sz="2000" dirty="0">
                <a:latin typeface="Consolas" panose="020B0609020204030204" pitchFamily="49" charset="0"/>
              </a:rPr>
              <a:t>(name, "</a:t>
            </a:r>
            <a:r>
              <a:rPr lang="en-US" sz="2000" dirty="0" err="1">
                <a:latin typeface="Consolas" panose="020B0609020204030204" pitchFamily="49" charset="0"/>
              </a:rPr>
              <a:t>zzzzz</a:t>
            </a:r>
            <a:r>
              <a:rPr lang="en-US" sz="2000" dirty="0">
                <a:latin typeface="Consolas" panose="020B0609020204030204" pitchFamily="49" charset="0"/>
              </a:rPr>
              <a:t>") == 0) break;</a:t>
            </a:r>
          </a:p>
          <a:p>
            <a:pPr marL="0" indent="0">
              <a:spcBef>
                <a:spcPts val="0"/>
              </a:spcBef>
              <a:buNone/>
            </a:pP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execute shell(name);</a:t>
            </a:r>
          </a:p>
        </p:txBody>
      </p:sp>
      <p:sp>
        <p:nvSpPr>
          <p:cNvPr id="19" name="Content Placeholder 18">
            <a:extLst>
              <a:ext uri="{FF2B5EF4-FFF2-40B4-BE49-F238E27FC236}">
                <a16:creationId xmlns:a16="http://schemas.microsoft.com/office/drawing/2014/main" id="{78ABFD64-EE80-F650-6007-FEAE7675243E}"/>
              </a:ext>
            </a:extLst>
          </p:cNvPr>
          <p:cNvSpPr>
            <a:spLocks noGrp="1"/>
          </p:cNvSpPr>
          <p:nvPr>
            <p:ph sz="quarter" idx="16"/>
          </p:nvPr>
        </p:nvSpPr>
        <p:spPr>
          <a:xfrm>
            <a:off x="6105145" y="5498161"/>
            <a:ext cx="338861" cy="344128"/>
          </a:xfrm>
        </p:spPr>
        <p:txBody>
          <a:bodyPr lIns="0" tIns="18000" rIns="0" bIns="18000" anchor="ctr" anchorCtr="0">
            <a:spAutoFit/>
          </a:bodyPr>
          <a:lstStyle/>
          <a:p>
            <a:pPr marL="0" indent="0">
              <a:buNone/>
            </a:pPr>
            <a:r>
              <a:rPr lang="en-US" sz="2000" dirty="0"/>
              <a:t>(b)</a:t>
            </a:r>
          </a:p>
        </p:txBody>
      </p:sp>
      <p:sp>
        <p:nvSpPr>
          <p:cNvPr id="15" name="Content Placeholder 14">
            <a:extLst>
              <a:ext uri="{FF2B5EF4-FFF2-40B4-BE49-F238E27FC236}">
                <a16:creationId xmlns:a16="http://schemas.microsoft.com/office/drawing/2014/main" id="{2FF4F8C3-DBB1-1895-2FF4-83F83E4AD6DD}"/>
              </a:ext>
            </a:extLst>
          </p:cNvPr>
          <p:cNvSpPr>
            <a:spLocks noGrp="1"/>
          </p:cNvSpPr>
          <p:nvPr>
            <p:ph sz="quarter" idx="12"/>
          </p:nvPr>
        </p:nvSpPr>
        <p:spPr>
          <a:xfrm>
            <a:off x="2877764" y="5960107"/>
            <a:ext cx="6567988" cy="313350"/>
          </a:xfrm>
        </p:spPr>
        <p:txBody>
          <a:bodyPr wrap="square" lIns="0" tIns="18000" rIns="0" bIns="18000" anchor="ctr" anchorCtr="0">
            <a:spAutoFit/>
          </a:bodyPr>
          <a:lstStyle/>
          <a:p>
            <a:pPr marL="0" indent="0">
              <a:buNone/>
            </a:pPr>
            <a:r>
              <a:rPr lang="en-US" sz="1800" dirty="0"/>
              <a:t>Figure 9.31 (a) Normal code. (b) Code with a back door inserted.</a:t>
            </a:r>
          </a:p>
        </p:txBody>
      </p:sp>
    </p:spTree>
    <p:extLst>
      <p:ext uri="{BB962C8B-B14F-4D97-AF65-F5344CB8AC3E}">
        <p14:creationId xmlns:p14="http://schemas.microsoft.com/office/powerpoint/2010/main" val="17825544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2FC0-55CA-D602-280E-1D2891490FDA}"/>
              </a:ext>
            </a:extLst>
          </p:cNvPr>
          <p:cNvSpPr>
            <a:spLocks noGrp="1"/>
          </p:cNvSpPr>
          <p:nvPr>
            <p:ph type="title"/>
          </p:nvPr>
        </p:nvSpPr>
        <p:spPr>
          <a:xfrm>
            <a:off x="640121" y="235265"/>
            <a:ext cx="10964504" cy="559572"/>
          </a:xfrm>
        </p:spPr>
        <p:txBody>
          <a:bodyPr wrap="square" lIns="0" tIns="18000" rIns="0" bIns="18000" anchor="ctr" anchorCtr="0">
            <a:spAutoFit/>
          </a:bodyPr>
          <a:lstStyle/>
          <a:p>
            <a:r>
              <a:rPr kumimoji="0" lang="en-US" sz="3400" b="1" i="0" u="none" strike="noStrike" kern="0" cap="none" normalizeH="0" noProof="0" dirty="0">
                <a:ln>
                  <a:noFill/>
                </a:ln>
                <a:solidFill>
                  <a:srgbClr val="007FA3"/>
                </a:solidFill>
                <a:effectLst/>
                <a:uLnTx/>
                <a:uFillTx/>
                <a:latin typeface="Arial"/>
                <a:cs typeface="Times New Roman"/>
                <a:sym typeface="Times New Roman"/>
              </a:rPr>
              <a:t>Login Spoofing</a:t>
            </a:r>
            <a:endParaRPr lang="en-US" sz="2600" dirty="0"/>
          </a:p>
        </p:txBody>
      </p:sp>
      <p:pic>
        <p:nvPicPr>
          <p:cNvPr id="5" name="Picture 4" descr="The figure illustrates in two parts: (a) Correct login screen. (b) Phony login screen.">
            <a:extLst>
              <a:ext uri="{FF2B5EF4-FFF2-40B4-BE49-F238E27FC236}">
                <a16:creationId xmlns:a16="http://schemas.microsoft.com/office/drawing/2014/main" id="{43E0BE7E-210E-1F02-32E4-7437F2A590E6}"/>
              </a:ext>
            </a:extLst>
          </p:cNvPr>
          <p:cNvPicPr>
            <a:picLocks noChangeAspect="1"/>
          </p:cNvPicPr>
          <p:nvPr/>
        </p:nvPicPr>
        <p:blipFill>
          <a:blip r:embed="rId3"/>
          <a:stretch>
            <a:fillRect/>
          </a:stretch>
        </p:blipFill>
        <p:spPr>
          <a:xfrm>
            <a:off x="1016404" y="1930026"/>
            <a:ext cx="10159192" cy="2997948"/>
          </a:xfrm>
          <a:prstGeom prst="rect">
            <a:avLst/>
          </a:prstGeom>
        </p:spPr>
      </p:pic>
      <p:sp>
        <p:nvSpPr>
          <p:cNvPr id="4" name="Content Placeholder 3">
            <a:extLst>
              <a:ext uri="{FF2B5EF4-FFF2-40B4-BE49-F238E27FC236}">
                <a16:creationId xmlns:a16="http://schemas.microsoft.com/office/drawing/2014/main" id="{DEC9E475-7E3B-4D11-77F9-AB410E54C1E7}"/>
              </a:ext>
            </a:extLst>
          </p:cNvPr>
          <p:cNvSpPr>
            <a:spLocks noGrp="1"/>
          </p:cNvSpPr>
          <p:nvPr>
            <p:ph sz="quarter" idx="14"/>
          </p:nvPr>
        </p:nvSpPr>
        <p:spPr>
          <a:xfrm>
            <a:off x="2997567" y="5538090"/>
            <a:ext cx="6343275" cy="313350"/>
          </a:xfrm>
        </p:spPr>
        <p:txBody>
          <a:bodyPr wrap="square" lIns="0" tIns="18000" rIns="0" bIns="18000" anchor="ctr" anchorCtr="0">
            <a:spAutoFit/>
          </a:bodyPr>
          <a:lstStyle/>
          <a:p>
            <a:pPr marL="0" indent="0">
              <a:buNone/>
            </a:pPr>
            <a:r>
              <a:rPr lang="en-US" sz="1800" dirty="0"/>
              <a:t>Figure 9.32. (a) Correct login screen. (b) Phony login screen</a:t>
            </a:r>
          </a:p>
        </p:txBody>
      </p:sp>
    </p:spTree>
    <p:extLst>
      <p:ext uri="{BB962C8B-B14F-4D97-AF65-F5344CB8AC3E}">
        <p14:creationId xmlns:p14="http://schemas.microsoft.com/office/powerpoint/2010/main" val="3775775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BE502BB-9B51-A6C5-08BA-CB7B3408EDCE}"/>
              </a:ext>
            </a:extLst>
          </p:cNvPr>
          <p:cNvSpPr>
            <a:spLocks noGrp="1"/>
          </p:cNvSpPr>
          <p:nvPr>
            <p:ph type="title"/>
          </p:nvPr>
        </p:nvSpPr>
        <p:spPr>
          <a:xfrm>
            <a:off x="1988272" y="2797395"/>
            <a:ext cx="8245920" cy="590349"/>
          </a:xfrm>
        </p:spPr>
        <p:txBody>
          <a:bodyPr wrap="square" lIns="0" tIns="18000" rIns="0" bIns="18000" anchor="ctr" anchorCtr="0">
            <a:spAutoFit/>
          </a:bodyPr>
          <a:lstStyle/>
          <a:p>
            <a:pPr algn="ctr"/>
            <a:r>
              <a:rPr lang="en-US" dirty="0"/>
              <a:t>Operating System Hardening</a:t>
            </a:r>
          </a:p>
        </p:txBody>
      </p:sp>
    </p:spTree>
    <p:extLst>
      <p:ext uri="{BB962C8B-B14F-4D97-AF65-F5344CB8AC3E}">
        <p14:creationId xmlns:p14="http://schemas.microsoft.com/office/powerpoint/2010/main" val="2945862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7D46-A31A-D848-2887-D4D538ED32F7}"/>
              </a:ext>
            </a:extLst>
          </p:cNvPr>
          <p:cNvSpPr>
            <a:spLocks noGrp="1"/>
          </p:cNvSpPr>
          <p:nvPr>
            <p:ph type="title"/>
          </p:nvPr>
        </p:nvSpPr>
        <p:spPr>
          <a:xfrm>
            <a:off x="622733" y="256312"/>
            <a:ext cx="8245920" cy="559572"/>
          </a:xfrm>
        </p:spPr>
        <p:txBody>
          <a:bodyPr wrap="square" lIns="0" tIns="18000" rIns="0" bIns="18000" anchor="ctr" anchorCtr="0">
            <a:spAutoFit/>
          </a:bodyPr>
          <a:lstStyle/>
          <a:p>
            <a:r>
              <a:rPr kumimoji="0" lang="en-US" sz="3400" b="1" i="0" u="none" strike="noStrike" kern="0" cap="none" spc="0" normalizeH="0" baseline="0" dirty="0">
                <a:ln>
                  <a:noFill/>
                </a:ln>
                <a:solidFill>
                  <a:srgbClr val="007FA3"/>
                </a:solidFill>
                <a:effectLst/>
                <a:uLnTx/>
                <a:uFillTx/>
                <a:latin typeface="Arial"/>
                <a:cs typeface="Times New Roman"/>
                <a:sym typeface="Times New Roman"/>
              </a:rPr>
              <a:t>Formal Verification</a:t>
            </a:r>
            <a:endParaRPr lang="en-US" sz="3400" dirty="0"/>
          </a:p>
        </p:txBody>
      </p:sp>
      <p:sp>
        <p:nvSpPr>
          <p:cNvPr id="3" name="Content Placeholder 2">
            <a:extLst>
              <a:ext uri="{FF2B5EF4-FFF2-40B4-BE49-F238E27FC236}">
                <a16:creationId xmlns:a16="http://schemas.microsoft.com/office/drawing/2014/main" id="{2AAEFBF2-A62C-6D74-F204-433FCA226EE6}"/>
              </a:ext>
            </a:extLst>
          </p:cNvPr>
          <p:cNvSpPr>
            <a:spLocks noGrp="1"/>
          </p:cNvSpPr>
          <p:nvPr>
            <p:ph sz="quarter" idx="12"/>
          </p:nvPr>
        </p:nvSpPr>
        <p:spPr>
          <a:xfrm>
            <a:off x="636587" y="1033349"/>
            <a:ext cx="10968037" cy="898126"/>
          </a:xfrm>
        </p:spPr>
        <p:txBody>
          <a:bodyPr wrap="square" lIns="0" tIns="18000" rIns="0" bIns="18000" anchor="ctr" anchorCtr="0">
            <a:spAutoFit/>
          </a:bodyPr>
          <a:lstStyle/>
          <a:p>
            <a:pPr marL="0" indent="0">
              <a:buNone/>
            </a:pPr>
            <a:r>
              <a:rPr lang="en-US" sz="2800" dirty="0"/>
              <a:t>If you can prove that your </a:t>
            </a:r>
            <a:r>
              <a:rPr lang="en-US" sz="2800" spc="-300" dirty="0"/>
              <a:t>O </a:t>
            </a:r>
            <a:r>
              <a:rPr lang="en-US" sz="2800" dirty="0"/>
              <a:t>S behave according to spec, this is a huge win</a:t>
            </a:r>
          </a:p>
        </p:txBody>
      </p:sp>
      <p:sp>
        <p:nvSpPr>
          <p:cNvPr id="4" name="Content Placeholder 3">
            <a:extLst>
              <a:ext uri="{FF2B5EF4-FFF2-40B4-BE49-F238E27FC236}">
                <a16:creationId xmlns:a16="http://schemas.microsoft.com/office/drawing/2014/main" id="{8708F96B-08FA-A32D-D556-172DE88D4515}"/>
              </a:ext>
            </a:extLst>
          </p:cNvPr>
          <p:cNvSpPr>
            <a:spLocks noGrp="1"/>
          </p:cNvSpPr>
          <p:nvPr>
            <p:ph sz="quarter" idx="13"/>
          </p:nvPr>
        </p:nvSpPr>
        <p:spPr>
          <a:xfrm>
            <a:off x="636588" y="2177985"/>
            <a:ext cx="5530850" cy="3437283"/>
          </a:xfrm>
        </p:spPr>
        <p:txBody>
          <a:bodyPr wrap="square" lIns="0" tIns="18000" rIns="0" bIns="18000" anchor="ctr" anchorCtr="0">
            <a:spAutoFit/>
          </a:bodyPr>
          <a:lstStyle/>
          <a:p>
            <a:pPr marL="0" indent="0">
              <a:spcBef>
                <a:spcPts val="600"/>
              </a:spcBef>
              <a:buNone/>
            </a:pPr>
            <a:r>
              <a:rPr lang="en-US" sz="2800" dirty="0"/>
              <a:t>Assuming </a:t>
            </a:r>
          </a:p>
          <a:p>
            <a:pPr marL="342900" indent="-342900">
              <a:spcBef>
                <a:spcPts val="600"/>
              </a:spcBef>
            </a:pPr>
            <a:r>
              <a:rPr lang="en-US" sz="2800" dirty="0"/>
              <a:t>Your spec is correct </a:t>
            </a:r>
          </a:p>
          <a:p>
            <a:pPr marL="342900" indent="-342900">
              <a:spcBef>
                <a:spcPts val="600"/>
              </a:spcBef>
            </a:pPr>
            <a:r>
              <a:rPr lang="en-US" sz="2800" dirty="0"/>
              <a:t>Your theorem prover is correct</a:t>
            </a:r>
          </a:p>
          <a:p>
            <a:pPr marL="342900" indent="-342900">
              <a:spcBef>
                <a:spcPts val="600"/>
              </a:spcBef>
            </a:pPr>
            <a:r>
              <a:rPr lang="en-US" sz="2800" dirty="0"/>
              <a:t>Your compiler is correct</a:t>
            </a:r>
          </a:p>
          <a:p>
            <a:pPr marL="342900" indent="-342900">
              <a:spcBef>
                <a:spcPts val="600"/>
              </a:spcBef>
            </a:pPr>
            <a:r>
              <a:rPr lang="en-US" sz="2800" dirty="0"/>
              <a:t>No hardware vulnerabilities rain on your parade</a:t>
            </a:r>
          </a:p>
          <a:p>
            <a:pPr marL="342900" indent="-342900">
              <a:spcBef>
                <a:spcPts val="600"/>
              </a:spcBef>
            </a:pPr>
            <a:r>
              <a:rPr lang="en-US" sz="2800" dirty="0"/>
              <a:t>etc.</a:t>
            </a:r>
          </a:p>
        </p:txBody>
      </p:sp>
      <p:pic>
        <p:nvPicPr>
          <p:cNvPr id="15" name="Picture 14" descr="A logo of s e L 4. &#10;Long description is available in notes, press F6">
            <a:extLst>
              <a:ext uri="{FF2B5EF4-FFF2-40B4-BE49-F238E27FC236}">
                <a16:creationId xmlns:a16="http://schemas.microsoft.com/office/drawing/2014/main" id="{E8617B47-47A8-0D15-F227-84F8960EB3B2}"/>
              </a:ext>
            </a:extLst>
          </p:cNvPr>
          <p:cNvPicPr>
            <a:picLocks noChangeAspect="1"/>
          </p:cNvPicPr>
          <p:nvPr/>
        </p:nvPicPr>
        <p:blipFill rotWithShape="1">
          <a:blip r:embed="rId3"/>
          <a:srcRect t="22381"/>
          <a:stretch/>
        </p:blipFill>
        <p:spPr>
          <a:xfrm>
            <a:off x="6423383" y="2409930"/>
            <a:ext cx="5087337" cy="2182200"/>
          </a:xfrm>
          <a:prstGeom prst="rect">
            <a:avLst/>
          </a:prstGeom>
        </p:spPr>
      </p:pic>
      <p:sp>
        <p:nvSpPr>
          <p:cNvPr id="5" name="Content Placeholder 4">
            <a:extLst>
              <a:ext uri="{FF2B5EF4-FFF2-40B4-BE49-F238E27FC236}">
                <a16:creationId xmlns:a16="http://schemas.microsoft.com/office/drawing/2014/main" id="{A6EBB57E-C247-CF2D-0216-F395F4778B1D}"/>
              </a:ext>
            </a:extLst>
          </p:cNvPr>
          <p:cNvSpPr>
            <a:spLocks noGrp="1"/>
          </p:cNvSpPr>
          <p:nvPr>
            <p:ph sz="quarter" idx="14"/>
          </p:nvPr>
        </p:nvSpPr>
        <p:spPr>
          <a:xfrm>
            <a:off x="6666729" y="4675260"/>
            <a:ext cx="487732" cy="221018"/>
          </a:xfrm>
        </p:spPr>
        <p:txBody>
          <a:bodyPr wrap="square" lIns="0" tIns="18000" rIns="0" bIns="18000" anchor="ctr" anchorCtr="0">
            <a:spAutoFit/>
          </a:bodyPr>
          <a:lstStyle/>
          <a:p>
            <a:pPr marL="0" indent="0">
              <a:buNone/>
            </a:pPr>
            <a:r>
              <a:rPr lang="en-US" sz="1200" dirty="0">
                <a:effectLst/>
                <a:latin typeface="Arial" panose="020B0604020202020204" pitchFamily="34" charset="0"/>
                <a:ea typeface="Calibri" panose="020F0502020204030204" pitchFamily="34" charset="0"/>
                <a:cs typeface="Arial" panose="020B0604020202020204" pitchFamily="34" charset="0"/>
              </a:rPr>
              <a:t>SeL4</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968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29952" y="235706"/>
            <a:ext cx="10926437" cy="559572"/>
          </a:xfrm>
        </p:spPr>
        <p:txBody>
          <a:bodyPr wrap="square" lIns="0" tIns="18000" rIns="0" bIns="18000" anchor="ctr" anchorCtr="0">
            <a:spAutoFit/>
          </a:bodyPr>
          <a:lstStyle/>
          <a:p>
            <a:r>
              <a:rPr lang="en-US" sz="3400" dirty="0"/>
              <a:t>Modern Systems (4)</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148838" y="1240312"/>
            <a:ext cx="4035788" cy="1375180"/>
          </a:xfrm>
        </p:spPr>
        <p:txBody>
          <a:bodyPr wrap="square" lIns="0" tIns="18000" rIns="0" bIns="18000" anchor="ctr" anchorCtr="0">
            <a:spAutoFit/>
          </a:bodyPr>
          <a:lstStyle/>
          <a:p>
            <a:pPr marL="0" indent="0">
              <a:spcBef>
                <a:spcPts val="600"/>
              </a:spcBef>
              <a:buNone/>
            </a:pPr>
            <a:r>
              <a:rPr lang="en-US" sz="1800" dirty="0"/>
              <a:t>“Devices connected by networks”</a:t>
            </a:r>
          </a:p>
          <a:p>
            <a:pPr marL="0" indent="0">
              <a:spcBef>
                <a:spcPts val="600"/>
              </a:spcBef>
              <a:buNone/>
            </a:pPr>
            <a:r>
              <a:rPr lang="en-US" sz="1800" dirty="0"/>
              <a:t>“Behavior controlled by software”</a:t>
            </a:r>
          </a:p>
          <a:p>
            <a:pPr marL="0" indent="0">
              <a:spcBef>
                <a:spcPts val="600"/>
              </a:spcBef>
              <a:buNone/>
            </a:pPr>
            <a:r>
              <a:rPr lang="en-US" sz="1800" dirty="0"/>
              <a:t>“Managed by </a:t>
            </a:r>
            <a:r>
              <a:rPr lang="en-US" sz="1800" spc="-300" dirty="0"/>
              <a:t>O </a:t>
            </a:r>
            <a:r>
              <a:rPr lang="en-US" sz="1800" dirty="0"/>
              <a:t>S, running applications”</a:t>
            </a:r>
          </a:p>
          <a:p>
            <a:pPr marL="0" indent="0">
              <a:spcBef>
                <a:spcPts val="600"/>
              </a:spcBef>
              <a:buNone/>
            </a:pPr>
            <a:r>
              <a:rPr lang="en-US" sz="1800" dirty="0"/>
              <a:t>“Interoperation governed by protocols”</a:t>
            </a:r>
          </a:p>
        </p:txBody>
      </p:sp>
      <p:pic>
        <p:nvPicPr>
          <p:cNvPr id="6" name="Picture 5" descr="Three pairs of hardware and O S connected together by lines in a triangular form.&#10;Long description is available in notes, press F6">
            <a:extLst>
              <a:ext uri="{FF2B5EF4-FFF2-40B4-BE49-F238E27FC236}">
                <a16:creationId xmlns:a16="http://schemas.microsoft.com/office/drawing/2014/main" id="{D7683F2D-1AC0-42B7-8035-0544859C704A}"/>
              </a:ext>
            </a:extLst>
          </p:cNvPr>
          <p:cNvPicPr>
            <a:picLocks noChangeAspect="1"/>
          </p:cNvPicPr>
          <p:nvPr/>
        </p:nvPicPr>
        <p:blipFill>
          <a:blip r:embed="rId3"/>
          <a:stretch>
            <a:fillRect/>
          </a:stretch>
        </p:blipFill>
        <p:spPr>
          <a:xfrm>
            <a:off x="2276524" y="3047199"/>
            <a:ext cx="7798198" cy="3182324"/>
          </a:xfrm>
          <a:prstGeom prst="rect">
            <a:avLst/>
          </a:prstGeom>
        </p:spPr>
      </p:pic>
    </p:spTree>
    <p:extLst>
      <p:ext uri="{BB962C8B-B14F-4D97-AF65-F5344CB8AC3E}">
        <p14:creationId xmlns:p14="http://schemas.microsoft.com/office/powerpoint/2010/main" val="20200351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7D46-A31A-D848-2887-D4D538ED32F7}"/>
              </a:ext>
            </a:extLst>
          </p:cNvPr>
          <p:cNvSpPr>
            <a:spLocks noGrp="1"/>
          </p:cNvSpPr>
          <p:nvPr>
            <p:ph type="title"/>
          </p:nvPr>
        </p:nvSpPr>
        <p:spPr>
          <a:xfrm>
            <a:off x="636588" y="252914"/>
            <a:ext cx="8245920" cy="559572"/>
          </a:xfrm>
        </p:spPr>
        <p:txBody>
          <a:bodyPr wrap="square" lIns="0" tIns="18000" rIns="0" bIns="18000" anchor="ctr" anchorCtr="0">
            <a:spAutoFit/>
          </a:bodyPr>
          <a:lstStyle/>
          <a:p>
            <a:r>
              <a:rPr lang="en-US" sz="3400" dirty="0"/>
              <a:t>Randomization</a:t>
            </a:r>
          </a:p>
        </p:txBody>
      </p:sp>
      <p:sp>
        <p:nvSpPr>
          <p:cNvPr id="3" name="Content Placeholder 2">
            <a:extLst>
              <a:ext uri="{FF2B5EF4-FFF2-40B4-BE49-F238E27FC236}">
                <a16:creationId xmlns:a16="http://schemas.microsoft.com/office/drawing/2014/main" id="{2AAEFBF2-A62C-6D74-F204-433FCA226EE6}"/>
              </a:ext>
            </a:extLst>
          </p:cNvPr>
          <p:cNvSpPr>
            <a:spLocks noGrp="1"/>
          </p:cNvSpPr>
          <p:nvPr>
            <p:ph sz="quarter" idx="12"/>
          </p:nvPr>
        </p:nvSpPr>
        <p:spPr>
          <a:xfrm>
            <a:off x="636588" y="994877"/>
            <a:ext cx="5218112" cy="975070"/>
          </a:xfrm>
        </p:spPr>
        <p:txBody>
          <a:bodyPr wrap="square" lIns="0" tIns="18000" rIns="0" bIns="18000" anchor="ctr" anchorCtr="0">
            <a:spAutoFit/>
          </a:bodyPr>
          <a:lstStyle/>
          <a:p>
            <a:pPr marL="0" indent="0">
              <a:spcBef>
                <a:spcPts val="600"/>
              </a:spcBef>
              <a:buNone/>
            </a:pPr>
            <a:r>
              <a:rPr lang="en-US" sz="2800" dirty="0"/>
              <a:t>Amount of randomness: entropy</a:t>
            </a:r>
          </a:p>
          <a:p>
            <a:pPr marL="0" indent="0">
              <a:spcBef>
                <a:spcPts val="600"/>
              </a:spcBef>
              <a:buNone/>
            </a:pPr>
            <a:r>
              <a:rPr lang="en-US" sz="2800" dirty="0"/>
              <a:t>Expressed in bits</a:t>
            </a:r>
          </a:p>
        </p:txBody>
      </p:sp>
      <p:sp>
        <p:nvSpPr>
          <p:cNvPr id="4" name="Content Placeholder 3">
            <a:extLst>
              <a:ext uri="{FF2B5EF4-FFF2-40B4-BE49-F238E27FC236}">
                <a16:creationId xmlns:a16="http://schemas.microsoft.com/office/drawing/2014/main" id="{8708F96B-08FA-A32D-D556-172DE88D4515}"/>
              </a:ext>
            </a:extLst>
          </p:cNvPr>
          <p:cNvSpPr>
            <a:spLocks noGrp="1"/>
          </p:cNvSpPr>
          <p:nvPr>
            <p:ph sz="quarter" idx="13"/>
          </p:nvPr>
        </p:nvSpPr>
        <p:spPr>
          <a:xfrm>
            <a:off x="636588" y="2513075"/>
            <a:ext cx="5530850" cy="467239"/>
          </a:xfrm>
        </p:spPr>
        <p:txBody>
          <a:bodyPr wrap="square" lIns="0" tIns="18000" rIns="0" bIns="18000" anchor="ctr" anchorCtr="0">
            <a:spAutoFit/>
          </a:bodyPr>
          <a:lstStyle/>
          <a:p>
            <a:pPr marL="0" indent="0">
              <a:buNone/>
            </a:pPr>
            <a:r>
              <a:rPr lang="en-US" sz="2800" dirty="0"/>
              <a:t>Suppose </a:t>
            </a:r>
            <a:r>
              <a:rPr lang="en-US" sz="2800" spc="-300" dirty="0"/>
              <a:t>O </a:t>
            </a:r>
            <a:r>
              <a:rPr lang="en-US" sz="2800" dirty="0"/>
              <a:t>S is at random address</a:t>
            </a:r>
          </a:p>
        </p:txBody>
      </p:sp>
      <p:sp>
        <p:nvSpPr>
          <p:cNvPr id="5" name="Content Placeholder 4">
            <a:extLst>
              <a:ext uri="{FF2B5EF4-FFF2-40B4-BE49-F238E27FC236}">
                <a16:creationId xmlns:a16="http://schemas.microsoft.com/office/drawing/2014/main" id="{A6EBB57E-C247-CF2D-0216-F395F4778B1D}"/>
              </a:ext>
            </a:extLst>
          </p:cNvPr>
          <p:cNvSpPr>
            <a:spLocks noGrp="1"/>
          </p:cNvSpPr>
          <p:nvPr>
            <p:ph sz="quarter" idx="14"/>
          </p:nvPr>
        </p:nvSpPr>
        <p:spPr>
          <a:xfrm>
            <a:off x="623887" y="3094221"/>
            <a:ext cx="3860697" cy="467239"/>
          </a:xfrm>
        </p:spPr>
        <p:txBody>
          <a:bodyPr wrap="square" lIns="0" tIns="18000" rIns="0" bIns="18000" anchor="ctr" anchorCtr="0">
            <a:spAutoFit/>
          </a:bodyPr>
          <a:lstStyle/>
          <a:p>
            <a:pPr marL="342900" indent="-342900"/>
            <a:r>
              <a:rPr lang="en-US" sz="2800" dirty="0"/>
              <a:t>in 1</a:t>
            </a:r>
            <a:r>
              <a:rPr lang="en-US" sz="2800" spc="-300" dirty="0"/>
              <a:t>G </a:t>
            </a:r>
            <a:r>
              <a:rPr lang="en-US" sz="2800" dirty="0"/>
              <a:t>B address range</a:t>
            </a:r>
          </a:p>
        </p:txBody>
      </p:sp>
      <p:graphicFrame>
        <p:nvGraphicFramePr>
          <p:cNvPr id="23" name="Object 22" descr="Open parenthesis 2 superscript 30 bytes close parenthesis.">
            <a:extLst>
              <a:ext uri="{FF2B5EF4-FFF2-40B4-BE49-F238E27FC236}">
                <a16:creationId xmlns:a16="http://schemas.microsoft.com/office/drawing/2014/main" id="{574B8E80-4BD9-6F25-3AA4-FA21DA83C64D}"/>
              </a:ext>
            </a:extLst>
          </p:cNvPr>
          <p:cNvGraphicFramePr>
            <a:graphicFrameLocks noChangeAspect="1"/>
          </p:cNvGraphicFramePr>
          <p:nvPr/>
        </p:nvGraphicFramePr>
        <p:xfrm>
          <a:off x="4568199" y="3097824"/>
          <a:ext cx="1473310" cy="468694"/>
        </p:xfrm>
        <a:graphic>
          <a:graphicData uri="http://schemas.openxmlformats.org/presentationml/2006/ole">
            <mc:AlternateContent xmlns:mc="http://schemas.openxmlformats.org/markup-compatibility/2006">
              <mc:Choice xmlns:v="urn:schemas-microsoft-com:vml" Requires="v">
                <p:oleObj name="Equation" r:id="rId3" imgW="723600" imgH="228600" progId="Equation.DSMT4">
                  <p:embed/>
                </p:oleObj>
              </mc:Choice>
              <mc:Fallback>
                <p:oleObj name="Equation" r:id="rId3" imgW="723600" imgH="228600" progId="Equation.DSMT4">
                  <p:embed/>
                  <p:pic>
                    <p:nvPicPr>
                      <p:cNvPr id="23" name="Object 22" descr="Open parenthesis 2 superscript 30 bytes close parenthesis.">
                        <a:extLst>
                          <a:ext uri="{FF2B5EF4-FFF2-40B4-BE49-F238E27FC236}">
                            <a16:creationId xmlns:a16="http://schemas.microsoft.com/office/drawing/2014/main" id="{574B8E80-4BD9-6F25-3AA4-FA21DA83C64D}"/>
                          </a:ext>
                        </a:extLst>
                      </p:cNvPr>
                      <p:cNvPicPr/>
                      <p:nvPr/>
                    </p:nvPicPr>
                    <p:blipFill>
                      <a:blip r:embed="rId4"/>
                      <a:stretch>
                        <a:fillRect/>
                      </a:stretch>
                    </p:blipFill>
                    <p:spPr>
                      <a:xfrm>
                        <a:off x="4568199" y="3097824"/>
                        <a:ext cx="1473310" cy="468694"/>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78820C68-7AB1-BEF2-A0BC-DD66F9F11E0B}"/>
              </a:ext>
            </a:extLst>
          </p:cNvPr>
          <p:cNvSpPr>
            <a:spLocks noGrp="1"/>
          </p:cNvSpPr>
          <p:nvPr>
            <p:ph sz="quarter" idx="15"/>
          </p:nvPr>
        </p:nvSpPr>
        <p:spPr>
          <a:xfrm>
            <a:off x="638635" y="3726178"/>
            <a:ext cx="2879265" cy="467239"/>
          </a:xfrm>
        </p:spPr>
        <p:txBody>
          <a:bodyPr wrap="square" lIns="0" tIns="18000" rIns="0" bIns="18000" anchor="ctr" anchorCtr="0">
            <a:spAutoFit/>
          </a:bodyPr>
          <a:lstStyle/>
          <a:p>
            <a:pPr marL="342900" indent="-342900"/>
            <a:r>
              <a:rPr lang="en-US" sz="2800" dirty="0"/>
              <a:t>aligned to 2 </a:t>
            </a:r>
            <a:r>
              <a:rPr lang="en-US" sz="2800" spc="-300" dirty="0"/>
              <a:t>M </a:t>
            </a:r>
            <a:r>
              <a:rPr lang="en-US" sz="2800" dirty="0"/>
              <a:t>B</a:t>
            </a:r>
          </a:p>
        </p:txBody>
      </p:sp>
      <p:graphicFrame>
        <p:nvGraphicFramePr>
          <p:cNvPr id="24" name="Object 23" descr="Open parenthesis 2 superscript 21 byte close parenthesis.">
            <a:extLst>
              <a:ext uri="{FF2B5EF4-FFF2-40B4-BE49-F238E27FC236}">
                <a16:creationId xmlns:a16="http://schemas.microsoft.com/office/drawing/2014/main" id="{63E41F5F-1A7B-01EC-77DF-E74A831FC95C}"/>
              </a:ext>
            </a:extLst>
          </p:cNvPr>
          <p:cNvGraphicFramePr>
            <a:graphicFrameLocks noChangeAspect="1"/>
          </p:cNvGraphicFramePr>
          <p:nvPr/>
        </p:nvGraphicFramePr>
        <p:xfrm>
          <a:off x="3645146" y="3710386"/>
          <a:ext cx="1303737" cy="473381"/>
        </p:xfrm>
        <a:graphic>
          <a:graphicData uri="http://schemas.openxmlformats.org/presentationml/2006/ole">
            <mc:AlternateContent xmlns:mc="http://schemas.openxmlformats.org/markup-compatibility/2006">
              <mc:Choice xmlns:v="urn:schemas-microsoft-com:vml" Requires="v">
                <p:oleObj name="Equation" r:id="rId5" imgW="634680" imgH="228600" progId="Equation.DSMT4">
                  <p:embed/>
                </p:oleObj>
              </mc:Choice>
              <mc:Fallback>
                <p:oleObj name="Equation" r:id="rId5" imgW="634680" imgH="228600" progId="Equation.DSMT4">
                  <p:embed/>
                  <p:pic>
                    <p:nvPicPr>
                      <p:cNvPr id="24" name="Object 23" descr="Open parenthesis 2 superscript 21 byte close parenthesis.">
                        <a:extLst>
                          <a:ext uri="{FF2B5EF4-FFF2-40B4-BE49-F238E27FC236}">
                            <a16:creationId xmlns:a16="http://schemas.microsoft.com/office/drawing/2014/main" id="{63E41F5F-1A7B-01EC-77DF-E74A831FC95C}"/>
                          </a:ext>
                        </a:extLst>
                      </p:cNvPr>
                      <p:cNvPicPr/>
                      <p:nvPr/>
                    </p:nvPicPr>
                    <p:blipFill>
                      <a:blip r:embed="rId6"/>
                      <a:stretch>
                        <a:fillRect/>
                      </a:stretch>
                    </p:blipFill>
                    <p:spPr>
                      <a:xfrm>
                        <a:off x="3645146" y="3710386"/>
                        <a:ext cx="1303737" cy="473381"/>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20B3E0E-3805-1F7E-6962-6FD38B9D90A3}"/>
              </a:ext>
            </a:extLst>
          </p:cNvPr>
          <p:cNvSpPr>
            <a:spLocks noGrp="1"/>
          </p:cNvSpPr>
          <p:nvPr>
            <p:ph sz="quarter" idx="16"/>
          </p:nvPr>
        </p:nvSpPr>
        <p:spPr>
          <a:xfrm>
            <a:off x="5077777" y="3744104"/>
            <a:ext cx="1609899" cy="467239"/>
          </a:xfrm>
        </p:spPr>
        <p:txBody>
          <a:bodyPr wrap="square" lIns="0" tIns="18000" rIns="0" bIns="18000" anchor="ctr" anchorCtr="0">
            <a:spAutoFit/>
          </a:bodyPr>
          <a:lstStyle/>
          <a:p>
            <a:pPr marL="0" indent="0">
              <a:buNone/>
            </a:pPr>
            <a:r>
              <a:rPr lang="en-US" sz="2800" dirty="0"/>
              <a:t>boundary</a:t>
            </a:r>
          </a:p>
        </p:txBody>
      </p:sp>
      <p:sp>
        <p:nvSpPr>
          <p:cNvPr id="8" name="Content Placeholder 7">
            <a:extLst>
              <a:ext uri="{FF2B5EF4-FFF2-40B4-BE49-F238E27FC236}">
                <a16:creationId xmlns:a16="http://schemas.microsoft.com/office/drawing/2014/main" id="{EF728699-C441-BBEA-C141-2BC0D530A8FF}"/>
              </a:ext>
            </a:extLst>
          </p:cNvPr>
          <p:cNvSpPr>
            <a:spLocks noGrp="1"/>
          </p:cNvSpPr>
          <p:nvPr>
            <p:ph sz="quarter" idx="17"/>
          </p:nvPr>
        </p:nvSpPr>
        <p:spPr>
          <a:xfrm>
            <a:off x="623887" y="4358135"/>
            <a:ext cx="1429978" cy="467239"/>
          </a:xfrm>
        </p:spPr>
        <p:txBody>
          <a:bodyPr wrap="square" lIns="0" tIns="18000" rIns="0" bIns="18000" anchor="ctr" anchorCtr="0">
            <a:spAutoFit/>
          </a:bodyPr>
          <a:lstStyle/>
          <a:p>
            <a:pPr marL="0" indent="0">
              <a:buNone/>
            </a:pPr>
            <a:r>
              <a:rPr lang="en-US" sz="2800" dirty="0">
                <a:latin typeface="Arial" panose="020B0604020202020204" pitchFamily="34" charset="0"/>
                <a:cs typeface="Arial" panose="020B0604020202020204" pitchFamily="34" charset="0"/>
              </a:rPr>
              <a:t>Entropy:</a:t>
            </a:r>
          </a:p>
        </p:txBody>
      </p:sp>
      <p:graphicFrame>
        <p:nvGraphicFramePr>
          <p:cNvPr id="25" name="Object 24" descr="30 minus 21 equals 9 bits.">
            <a:extLst>
              <a:ext uri="{FF2B5EF4-FFF2-40B4-BE49-F238E27FC236}">
                <a16:creationId xmlns:a16="http://schemas.microsoft.com/office/drawing/2014/main" id="{05031855-5CD7-D716-A857-1ECB84340E13}"/>
              </a:ext>
            </a:extLst>
          </p:cNvPr>
          <p:cNvGraphicFramePr>
            <a:graphicFrameLocks noChangeAspect="1"/>
          </p:cNvGraphicFramePr>
          <p:nvPr/>
        </p:nvGraphicFramePr>
        <p:xfrm>
          <a:off x="2139908" y="4424354"/>
          <a:ext cx="2216708" cy="385601"/>
        </p:xfrm>
        <a:graphic>
          <a:graphicData uri="http://schemas.openxmlformats.org/presentationml/2006/ole">
            <mc:AlternateContent xmlns:mc="http://schemas.openxmlformats.org/markup-compatibility/2006">
              <mc:Choice xmlns:v="urn:schemas-microsoft-com:vml" Requires="v">
                <p:oleObj name="Equation" r:id="rId7" imgW="1028520" imgH="177480" progId="Equation.DSMT4">
                  <p:embed/>
                </p:oleObj>
              </mc:Choice>
              <mc:Fallback>
                <p:oleObj name="Equation" r:id="rId7" imgW="1028520" imgH="177480" progId="Equation.DSMT4">
                  <p:embed/>
                  <p:pic>
                    <p:nvPicPr>
                      <p:cNvPr id="25" name="Object 24" descr="30 minus 21 equals 9 bits.">
                        <a:extLst>
                          <a:ext uri="{FF2B5EF4-FFF2-40B4-BE49-F238E27FC236}">
                            <a16:creationId xmlns:a16="http://schemas.microsoft.com/office/drawing/2014/main" id="{05031855-5CD7-D716-A857-1ECB84340E13}"/>
                          </a:ext>
                        </a:extLst>
                      </p:cNvPr>
                      <p:cNvPicPr/>
                      <p:nvPr/>
                    </p:nvPicPr>
                    <p:blipFill>
                      <a:blip r:embed="rId8"/>
                      <a:stretch>
                        <a:fillRect/>
                      </a:stretch>
                    </p:blipFill>
                    <p:spPr>
                      <a:xfrm>
                        <a:off x="2139908" y="4424354"/>
                        <a:ext cx="2216708" cy="385601"/>
                      </a:xfrm>
                      <a:prstGeom prst="rect">
                        <a:avLst/>
                      </a:prstGeom>
                    </p:spPr>
                  </p:pic>
                </p:oleObj>
              </mc:Fallback>
            </mc:AlternateContent>
          </a:graphicData>
        </a:graphic>
      </p:graphicFrame>
      <p:pic>
        <p:nvPicPr>
          <p:cNvPr id="27" name="Picture 26" descr="An illustration of amount of randomization.&#10;Long description is available in notes, press F6">
            <a:extLst>
              <a:ext uri="{FF2B5EF4-FFF2-40B4-BE49-F238E27FC236}">
                <a16:creationId xmlns:a16="http://schemas.microsoft.com/office/drawing/2014/main" id="{B49EBAC6-E54C-BE58-F14D-18BBFBF5307E}"/>
              </a:ext>
            </a:extLst>
          </p:cNvPr>
          <p:cNvPicPr>
            <a:picLocks noChangeAspect="1"/>
          </p:cNvPicPr>
          <p:nvPr/>
        </p:nvPicPr>
        <p:blipFill>
          <a:blip r:embed="rId9"/>
          <a:stretch>
            <a:fillRect/>
          </a:stretch>
        </p:blipFill>
        <p:spPr>
          <a:xfrm>
            <a:off x="6829978" y="1216271"/>
            <a:ext cx="3377051" cy="1372112"/>
          </a:xfrm>
          <a:prstGeom prst="rect">
            <a:avLst/>
          </a:prstGeom>
        </p:spPr>
      </p:pic>
    </p:spTree>
    <p:extLst>
      <p:ext uri="{BB962C8B-B14F-4D97-AF65-F5344CB8AC3E}">
        <p14:creationId xmlns:p14="http://schemas.microsoft.com/office/powerpoint/2010/main" val="10670839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1AD-2EF7-685B-4932-58F7F74D9471}"/>
              </a:ext>
            </a:extLst>
          </p:cNvPr>
          <p:cNvSpPr>
            <a:spLocks noGrp="1"/>
          </p:cNvSpPr>
          <p:nvPr>
            <p:ph type="title"/>
          </p:nvPr>
        </p:nvSpPr>
        <p:spPr>
          <a:xfrm>
            <a:off x="636588" y="261089"/>
            <a:ext cx="9610304" cy="559572"/>
          </a:xfrm>
        </p:spPr>
        <p:txBody>
          <a:bodyPr wrap="square" lIns="0" tIns="18000" rIns="0" bIns="18000" anchor="ctr" anchorCtr="0">
            <a:spAutoFit/>
          </a:bodyPr>
          <a:lstStyle/>
          <a:p>
            <a:r>
              <a:rPr lang="en-US" sz="3400" dirty="0"/>
              <a:t>Fine-grained Randomization</a:t>
            </a:r>
          </a:p>
        </p:txBody>
      </p:sp>
      <p:sp>
        <p:nvSpPr>
          <p:cNvPr id="3" name="Content Placeholder 2">
            <a:extLst>
              <a:ext uri="{FF2B5EF4-FFF2-40B4-BE49-F238E27FC236}">
                <a16:creationId xmlns:a16="http://schemas.microsoft.com/office/drawing/2014/main" id="{93746381-7BAD-056D-A4F2-85412FCC759C}"/>
              </a:ext>
            </a:extLst>
          </p:cNvPr>
          <p:cNvSpPr>
            <a:spLocks noGrp="1"/>
          </p:cNvSpPr>
          <p:nvPr>
            <p:ph sz="quarter" idx="12"/>
          </p:nvPr>
        </p:nvSpPr>
        <p:spPr>
          <a:xfrm>
            <a:off x="636588" y="1024165"/>
            <a:ext cx="4100512" cy="898126"/>
          </a:xfrm>
        </p:spPr>
        <p:txBody>
          <a:bodyPr wrap="square" lIns="0" tIns="18000" rIns="0" bIns="18000" anchor="ctr" anchorCtr="0">
            <a:spAutoFit/>
          </a:bodyPr>
          <a:lstStyle/>
          <a:p>
            <a:pPr marL="0" indent="0">
              <a:buNone/>
            </a:pPr>
            <a:r>
              <a:rPr lang="en-US" sz="2800" dirty="0"/>
              <a:t>What you randomize also important</a:t>
            </a:r>
          </a:p>
        </p:txBody>
      </p:sp>
      <p:sp>
        <p:nvSpPr>
          <p:cNvPr id="4" name="Content Placeholder 3">
            <a:extLst>
              <a:ext uri="{FF2B5EF4-FFF2-40B4-BE49-F238E27FC236}">
                <a16:creationId xmlns:a16="http://schemas.microsoft.com/office/drawing/2014/main" id="{34D7C594-6CE0-F386-A11C-E136EDCA53B3}"/>
              </a:ext>
            </a:extLst>
          </p:cNvPr>
          <p:cNvSpPr>
            <a:spLocks noGrp="1"/>
          </p:cNvSpPr>
          <p:nvPr>
            <p:ph sz="quarter" idx="13"/>
          </p:nvPr>
        </p:nvSpPr>
        <p:spPr>
          <a:xfrm>
            <a:off x="636588" y="2149804"/>
            <a:ext cx="4443412" cy="1405957"/>
          </a:xfrm>
        </p:spPr>
        <p:txBody>
          <a:bodyPr wrap="square" lIns="0" tIns="18000" rIns="0" bIns="18000" anchor="ctr" anchorCtr="0">
            <a:spAutoFit/>
          </a:bodyPr>
          <a:lstStyle/>
          <a:p>
            <a:pPr marL="0" indent="0">
              <a:spcBef>
                <a:spcPts val="600"/>
              </a:spcBef>
              <a:buNone/>
            </a:pPr>
            <a:r>
              <a:rPr lang="en-US" sz="2800" dirty="0"/>
              <a:t>Coarse-grained:</a:t>
            </a:r>
          </a:p>
          <a:p>
            <a:pPr marL="342900" indent="-342900">
              <a:spcBef>
                <a:spcPts val="600"/>
              </a:spcBef>
              <a:buSzPts val="2400"/>
            </a:pPr>
            <a:r>
              <a:rPr lang="en-US" sz="2800" dirty="0"/>
              <a:t>Only base of stack, heap, text, </a:t>
            </a:r>
            <a:r>
              <a:rPr lang="en-US" sz="2800" dirty="0" err="1"/>
              <a:t>globals</a:t>
            </a:r>
            <a:endParaRPr lang="en-US" sz="2800" dirty="0"/>
          </a:p>
        </p:txBody>
      </p:sp>
      <p:sp>
        <p:nvSpPr>
          <p:cNvPr id="5" name="Content Placeholder 4">
            <a:extLst>
              <a:ext uri="{FF2B5EF4-FFF2-40B4-BE49-F238E27FC236}">
                <a16:creationId xmlns:a16="http://schemas.microsoft.com/office/drawing/2014/main" id="{B3D4A841-7A49-2BA8-EC15-3A6811E19A16}"/>
              </a:ext>
            </a:extLst>
          </p:cNvPr>
          <p:cNvSpPr>
            <a:spLocks noGrp="1"/>
          </p:cNvSpPr>
          <p:nvPr>
            <p:ph sz="quarter" idx="14"/>
          </p:nvPr>
        </p:nvSpPr>
        <p:spPr>
          <a:xfrm>
            <a:off x="623888" y="3733561"/>
            <a:ext cx="2412452" cy="2498564"/>
          </a:xfrm>
        </p:spPr>
        <p:txBody>
          <a:bodyPr wrap="square" lIns="0" tIns="18000" rIns="0" bIns="18000" anchor="ctr" anchorCtr="0">
            <a:spAutoFit/>
          </a:bodyPr>
          <a:lstStyle/>
          <a:p>
            <a:pPr marL="0" indent="0">
              <a:spcBef>
                <a:spcPts val="600"/>
              </a:spcBef>
              <a:buNone/>
            </a:pPr>
            <a:r>
              <a:rPr lang="en-US" sz="2800" dirty="0"/>
              <a:t>Fine-grained</a:t>
            </a:r>
          </a:p>
          <a:p>
            <a:pPr marL="342900" indent="-342900">
              <a:spcBef>
                <a:spcPts val="600"/>
              </a:spcBef>
            </a:pPr>
            <a:r>
              <a:rPr lang="en-US" sz="2800" dirty="0"/>
              <a:t>Pages</a:t>
            </a:r>
          </a:p>
          <a:p>
            <a:pPr marL="342900" indent="-342900">
              <a:spcBef>
                <a:spcPts val="600"/>
              </a:spcBef>
            </a:pPr>
            <a:r>
              <a:rPr lang="en-US" sz="2800" dirty="0"/>
              <a:t>Functions</a:t>
            </a:r>
          </a:p>
          <a:p>
            <a:pPr marL="342900" indent="-342900">
              <a:spcBef>
                <a:spcPts val="600"/>
              </a:spcBef>
            </a:pPr>
            <a:r>
              <a:rPr lang="en-US" sz="2800" dirty="0"/>
              <a:t>Basic blocks</a:t>
            </a:r>
          </a:p>
          <a:p>
            <a:pPr marL="342900" indent="-342900">
              <a:spcBef>
                <a:spcPts val="600"/>
              </a:spcBef>
            </a:pPr>
            <a:r>
              <a:rPr lang="en-US" sz="2800" dirty="0"/>
              <a:t>etc.</a:t>
            </a:r>
          </a:p>
        </p:txBody>
      </p:sp>
      <p:pic>
        <p:nvPicPr>
          <p:cNvPr id="26" name="Picture 25" descr="The figure illustrates in two parts: Address-space layout randomization: (a) coarse-grained and (b) fine-grained.&#10;Long description is available in notes, Press F6.">
            <a:extLst>
              <a:ext uri="{FF2B5EF4-FFF2-40B4-BE49-F238E27FC236}">
                <a16:creationId xmlns:a16="http://schemas.microsoft.com/office/drawing/2014/main" id="{4F1DB391-6E44-1460-0D7E-A3DC65325914}"/>
              </a:ext>
            </a:extLst>
          </p:cNvPr>
          <p:cNvPicPr>
            <a:picLocks noChangeAspect="1"/>
          </p:cNvPicPr>
          <p:nvPr/>
        </p:nvPicPr>
        <p:blipFill>
          <a:blip r:embed="rId3"/>
          <a:stretch>
            <a:fillRect/>
          </a:stretch>
        </p:blipFill>
        <p:spPr>
          <a:xfrm>
            <a:off x="6601357" y="1057845"/>
            <a:ext cx="4637341" cy="4498302"/>
          </a:xfrm>
          <a:prstGeom prst="rect">
            <a:avLst/>
          </a:prstGeom>
        </p:spPr>
      </p:pic>
      <p:sp>
        <p:nvSpPr>
          <p:cNvPr id="6" name="Content Placeholder 5">
            <a:extLst>
              <a:ext uri="{FF2B5EF4-FFF2-40B4-BE49-F238E27FC236}">
                <a16:creationId xmlns:a16="http://schemas.microsoft.com/office/drawing/2014/main" id="{E4AD2EA0-9C0B-A8D8-437F-68157E58AEBA}"/>
              </a:ext>
            </a:extLst>
          </p:cNvPr>
          <p:cNvSpPr>
            <a:spLocks noGrp="1"/>
          </p:cNvSpPr>
          <p:nvPr>
            <p:ph sz="quarter" idx="15"/>
          </p:nvPr>
        </p:nvSpPr>
        <p:spPr>
          <a:xfrm>
            <a:off x="6161058" y="5782188"/>
            <a:ext cx="5300485" cy="590349"/>
          </a:xfrm>
        </p:spPr>
        <p:txBody>
          <a:bodyPr wrap="square" lIns="0" tIns="18000" rIns="0" bIns="18000" anchor="ctr" anchorCtr="0">
            <a:spAutoFit/>
          </a:bodyPr>
          <a:lstStyle/>
          <a:p>
            <a:pPr marL="0" indent="0">
              <a:buNone/>
            </a:pPr>
            <a:r>
              <a:rPr lang="en-US" sz="1800" dirty="0"/>
              <a:t>Figure 9.33 Address-space layout randomization: (a) coarse-grained (b) fine-grained</a:t>
            </a:r>
          </a:p>
        </p:txBody>
      </p:sp>
    </p:spTree>
    <p:extLst>
      <p:ext uri="{BB962C8B-B14F-4D97-AF65-F5344CB8AC3E}">
        <p14:creationId xmlns:p14="http://schemas.microsoft.com/office/powerpoint/2010/main" val="22352579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01AD-2EF7-685B-4932-58F7F74D9471}"/>
              </a:ext>
            </a:extLst>
          </p:cNvPr>
          <p:cNvSpPr>
            <a:spLocks noGrp="1"/>
          </p:cNvSpPr>
          <p:nvPr>
            <p:ph type="title"/>
          </p:nvPr>
        </p:nvSpPr>
        <p:spPr>
          <a:xfrm>
            <a:off x="629372" y="261089"/>
            <a:ext cx="8245920" cy="559572"/>
          </a:xfrm>
        </p:spPr>
        <p:txBody>
          <a:bodyPr wrap="square" lIns="0" tIns="18000" rIns="0" bIns="18000" anchor="ctr" anchorCtr="0">
            <a:spAutoFit/>
          </a:bodyPr>
          <a:lstStyle/>
          <a:p>
            <a:r>
              <a:rPr lang="en-US" sz="3400" dirty="0"/>
              <a:t>Control-Flow Integrity</a:t>
            </a:r>
          </a:p>
        </p:txBody>
      </p:sp>
      <p:sp>
        <p:nvSpPr>
          <p:cNvPr id="3" name="Content Placeholder 2">
            <a:extLst>
              <a:ext uri="{FF2B5EF4-FFF2-40B4-BE49-F238E27FC236}">
                <a16:creationId xmlns:a16="http://schemas.microsoft.com/office/drawing/2014/main" id="{93746381-7BAD-056D-A4F2-85412FCC759C}"/>
              </a:ext>
            </a:extLst>
          </p:cNvPr>
          <p:cNvSpPr>
            <a:spLocks noGrp="1"/>
          </p:cNvSpPr>
          <p:nvPr>
            <p:ph sz="quarter" idx="12"/>
          </p:nvPr>
        </p:nvSpPr>
        <p:spPr>
          <a:xfrm>
            <a:off x="623887" y="1110732"/>
            <a:ext cx="10944225" cy="1913789"/>
          </a:xfrm>
        </p:spPr>
        <p:txBody>
          <a:bodyPr wrap="square" lIns="0" tIns="18000" rIns="0" bIns="18000" anchor="ctr" anchorCtr="0">
            <a:spAutoFit/>
          </a:bodyPr>
          <a:lstStyle/>
          <a:p>
            <a:pPr marL="342900" indent="-342900">
              <a:spcBef>
                <a:spcPts val="600"/>
              </a:spcBef>
            </a:pPr>
            <a:r>
              <a:rPr lang="en-US" sz="2800" dirty="0"/>
              <a:t>Simple idea: Allow only “legitimate branches and calls”</a:t>
            </a:r>
          </a:p>
          <a:p>
            <a:pPr marL="342900" indent="-342900">
              <a:spcBef>
                <a:spcPts val="600"/>
              </a:spcBef>
            </a:pPr>
            <a:r>
              <a:rPr lang="en-US" sz="2800" dirty="0"/>
              <a:t>Analyze program in advance to determine the possible legitimate targets for (indirect) jump, (indirect) call, and return instructions</a:t>
            </a:r>
          </a:p>
          <a:p>
            <a:pPr marL="342900" indent="-342900">
              <a:spcBef>
                <a:spcPts val="600"/>
              </a:spcBef>
            </a:pPr>
            <a:r>
              <a:rPr lang="en-US" sz="2800" dirty="0"/>
              <a:t>Do not allow other targets</a:t>
            </a:r>
          </a:p>
        </p:txBody>
      </p:sp>
    </p:spTree>
    <p:extLst>
      <p:ext uri="{BB962C8B-B14F-4D97-AF65-F5344CB8AC3E}">
        <p14:creationId xmlns:p14="http://schemas.microsoft.com/office/powerpoint/2010/main" val="1310005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415E-1EFA-2EC4-22D9-A31D3DAC3B1A}"/>
              </a:ext>
            </a:extLst>
          </p:cNvPr>
          <p:cNvSpPr>
            <a:spLocks noGrp="1"/>
          </p:cNvSpPr>
          <p:nvPr>
            <p:ph type="title"/>
          </p:nvPr>
        </p:nvSpPr>
        <p:spPr>
          <a:xfrm>
            <a:off x="636588" y="261089"/>
            <a:ext cx="9610304" cy="559572"/>
          </a:xfrm>
        </p:spPr>
        <p:txBody>
          <a:bodyPr wrap="square" lIns="0" tIns="18000" rIns="0" bIns="18000" anchor="ctr" anchorCtr="0">
            <a:spAutoFit/>
          </a:bodyPr>
          <a:lstStyle/>
          <a:p>
            <a:r>
              <a:rPr lang="en-US" sz="3400" dirty="0"/>
              <a:t>Access Restrictions</a:t>
            </a:r>
          </a:p>
        </p:txBody>
      </p:sp>
      <p:sp>
        <p:nvSpPr>
          <p:cNvPr id="3" name="Content Placeholder 2">
            <a:extLst>
              <a:ext uri="{FF2B5EF4-FFF2-40B4-BE49-F238E27FC236}">
                <a16:creationId xmlns:a16="http://schemas.microsoft.com/office/drawing/2014/main" id="{F7F2EEEE-7AFA-CD6A-5AAC-E795FEF6E36E}"/>
              </a:ext>
            </a:extLst>
          </p:cNvPr>
          <p:cNvSpPr>
            <a:spLocks noGrp="1"/>
          </p:cNvSpPr>
          <p:nvPr>
            <p:ph sz="quarter" idx="12"/>
          </p:nvPr>
        </p:nvSpPr>
        <p:spPr>
          <a:xfrm>
            <a:off x="636587" y="1110665"/>
            <a:ext cx="10931525" cy="4099002"/>
          </a:xfrm>
        </p:spPr>
        <p:txBody>
          <a:bodyPr wrap="square" lIns="0" tIns="18000" rIns="0" bIns="18000" anchor="ctr" anchorCtr="0">
            <a:spAutoFit/>
          </a:bodyPr>
          <a:lstStyle/>
          <a:p>
            <a:pPr marL="342900" indent="-342900">
              <a:spcBef>
                <a:spcPts val="600"/>
              </a:spcBef>
            </a:pPr>
            <a:r>
              <a:rPr lang="en-US" sz="2600" dirty="0"/>
              <a:t>Takes many forms. Some examples:</a:t>
            </a:r>
          </a:p>
          <a:p>
            <a:pPr marL="342900" indent="-342900">
              <a:spcBef>
                <a:spcPts val="600"/>
              </a:spcBef>
            </a:pPr>
            <a:r>
              <a:rPr lang="en-US" sz="2600" dirty="0"/>
              <a:t>To prevent inadvertent execution of user code in kernel, many </a:t>
            </a:r>
            <a:r>
              <a:rPr lang="en-US" sz="2600" spc="-300" dirty="0"/>
              <a:t>C P U </a:t>
            </a:r>
            <a:r>
              <a:rPr lang="en-US" sz="2600" dirty="0"/>
              <a:t>s implement </a:t>
            </a:r>
            <a:r>
              <a:rPr lang="en-US" sz="2600" spc="-300" dirty="0"/>
              <a:t>S M E </a:t>
            </a:r>
            <a:r>
              <a:rPr lang="en-US" sz="2600" dirty="0"/>
              <a:t>P (Supervisor Mode Execution Protection)</a:t>
            </a:r>
          </a:p>
          <a:p>
            <a:pPr marL="342900" indent="-342900">
              <a:spcBef>
                <a:spcPts val="600"/>
              </a:spcBef>
            </a:pPr>
            <a:r>
              <a:rPr lang="en-US" sz="2600" dirty="0"/>
              <a:t>To prevent inadvertent access of user data in kernel, many </a:t>
            </a:r>
            <a:r>
              <a:rPr lang="en-US" sz="2600" spc="-300" dirty="0"/>
              <a:t>C P U </a:t>
            </a:r>
            <a:r>
              <a:rPr lang="en-US" sz="2600" dirty="0"/>
              <a:t>s implement </a:t>
            </a:r>
            <a:r>
              <a:rPr lang="en-US" sz="2600" spc="-300" dirty="0"/>
              <a:t>S M A </a:t>
            </a:r>
            <a:r>
              <a:rPr lang="en-US" sz="2600" dirty="0"/>
              <a:t>P (Supervisor Mode Access Protection)</a:t>
            </a:r>
          </a:p>
          <a:p>
            <a:pPr marL="342900" indent="-342900">
              <a:spcBef>
                <a:spcPts val="600"/>
              </a:spcBef>
            </a:pPr>
            <a:r>
              <a:rPr lang="en-US" sz="2600" dirty="0"/>
              <a:t>If we do not even trust the kernel, we need </a:t>
            </a:r>
            <a:r>
              <a:rPr lang="en-US" sz="2600" i="1" dirty="0"/>
              <a:t>confidential computing</a:t>
            </a:r>
          </a:p>
          <a:p>
            <a:pPr marL="342900" indent="-342900">
              <a:spcBef>
                <a:spcPts val="600"/>
              </a:spcBef>
            </a:pPr>
            <a:r>
              <a:rPr lang="en-US" sz="2600" dirty="0"/>
              <a:t>Trusted Execution Environments (</a:t>
            </a:r>
            <a:r>
              <a:rPr lang="en-US" sz="2600" spc="-300" dirty="0"/>
              <a:t>T E E </a:t>
            </a:r>
            <a:r>
              <a:rPr lang="en-US" sz="2600" dirty="0"/>
              <a:t>s)</a:t>
            </a:r>
          </a:p>
          <a:p>
            <a:pPr marL="829818" lvl="1" indent="-342900"/>
            <a:r>
              <a:rPr lang="en-US" sz="2600" spc="-300" dirty="0"/>
              <a:t>A R </a:t>
            </a:r>
            <a:r>
              <a:rPr lang="en-US" sz="2600" dirty="0"/>
              <a:t>M </a:t>
            </a:r>
            <a:r>
              <a:rPr lang="en-US" sz="2600" dirty="0" err="1"/>
              <a:t>TrustZone</a:t>
            </a:r>
            <a:endParaRPr lang="en-US" sz="2600" dirty="0"/>
          </a:p>
          <a:p>
            <a:pPr marL="829818" lvl="1" indent="-342900"/>
            <a:r>
              <a:rPr lang="en-US" sz="2600" dirty="0"/>
              <a:t>Intel </a:t>
            </a:r>
            <a:r>
              <a:rPr lang="en-US" sz="2600" spc="-300" dirty="0"/>
              <a:t>T D </a:t>
            </a:r>
            <a:r>
              <a:rPr lang="en-US" sz="2600" dirty="0"/>
              <a:t>X</a:t>
            </a:r>
          </a:p>
        </p:txBody>
      </p:sp>
    </p:spTree>
    <p:extLst>
      <p:ext uri="{BB962C8B-B14F-4D97-AF65-F5344CB8AC3E}">
        <p14:creationId xmlns:p14="http://schemas.microsoft.com/office/powerpoint/2010/main" val="2599957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415E-1EFA-2EC4-22D9-A31D3DAC3B1A}"/>
              </a:ext>
            </a:extLst>
          </p:cNvPr>
          <p:cNvSpPr>
            <a:spLocks noGrp="1"/>
          </p:cNvSpPr>
          <p:nvPr>
            <p:ph type="title"/>
          </p:nvPr>
        </p:nvSpPr>
        <p:spPr>
          <a:xfrm>
            <a:off x="629372" y="261089"/>
            <a:ext cx="8245920" cy="559572"/>
          </a:xfrm>
        </p:spPr>
        <p:txBody>
          <a:bodyPr wrap="square" lIns="0" tIns="18000" rIns="0" bIns="18000" anchor="ctr" anchorCtr="0">
            <a:spAutoFit/>
          </a:bodyPr>
          <a:lstStyle/>
          <a:p>
            <a:r>
              <a:rPr lang="en-US" sz="3400" dirty="0"/>
              <a:t>Code and Data Integrity Checks</a:t>
            </a:r>
          </a:p>
        </p:txBody>
      </p:sp>
      <p:sp>
        <p:nvSpPr>
          <p:cNvPr id="3" name="Content Placeholder 2">
            <a:extLst>
              <a:ext uri="{FF2B5EF4-FFF2-40B4-BE49-F238E27FC236}">
                <a16:creationId xmlns:a16="http://schemas.microsoft.com/office/drawing/2014/main" id="{F7F2EEEE-7AFA-CD6A-5AAC-E795FEF6E36E}"/>
              </a:ext>
            </a:extLst>
          </p:cNvPr>
          <p:cNvSpPr>
            <a:spLocks noGrp="1"/>
          </p:cNvSpPr>
          <p:nvPr>
            <p:ph sz="quarter" idx="12"/>
          </p:nvPr>
        </p:nvSpPr>
        <p:spPr>
          <a:xfrm>
            <a:off x="629371" y="963281"/>
            <a:ext cx="10938741" cy="2344676"/>
          </a:xfrm>
        </p:spPr>
        <p:txBody>
          <a:bodyPr wrap="square" lIns="0" tIns="18000" rIns="0" bIns="18000" anchor="ctr" anchorCtr="0">
            <a:spAutoFit/>
          </a:bodyPr>
          <a:lstStyle/>
          <a:p>
            <a:pPr marL="342900" indent="-342900">
              <a:spcBef>
                <a:spcPts val="600"/>
              </a:spcBef>
              <a:buSzPts val="2400"/>
            </a:pPr>
            <a:r>
              <a:rPr lang="en-US" sz="2800" dirty="0"/>
              <a:t>Some operating systems accept only drivers (and other code) that are signed by trusted vendors with a digital signature: </a:t>
            </a:r>
            <a:r>
              <a:rPr lang="en-US" sz="2800" i="1" dirty="0"/>
              <a:t>driver signing</a:t>
            </a:r>
          </a:p>
          <a:p>
            <a:pPr marL="342900" indent="-342900">
              <a:spcBef>
                <a:spcPts val="600"/>
              </a:spcBef>
              <a:buSzPts val="2400"/>
            </a:pPr>
            <a:r>
              <a:rPr lang="en-US" sz="2800" dirty="0"/>
              <a:t>Ensure machine is securely booted</a:t>
            </a:r>
          </a:p>
          <a:p>
            <a:pPr marL="829818" lvl="1" indent="-342900">
              <a:buSzPts val="2400"/>
            </a:pPr>
            <a:r>
              <a:rPr lang="en-US" sz="2800" dirty="0"/>
              <a:t>Example </a:t>
            </a:r>
            <a:r>
              <a:rPr lang="en-US" sz="2800" spc="-300" dirty="0"/>
              <a:t>U E F </a:t>
            </a:r>
            <a:r>
              <a:rPr lang="en-US" sz="2800" dirty="0"/>
              <a:t>I’s Secure Boot</a:t>
            </a:r>
          </a:p>
        </p:txBody>
      </p:sp>
      <p:pic>
        <p:nvPicPr>
          <p:cNvPr id="6" name="Picture 5" descr="The figure illustrates the Securing and verifying of the boot process.&#10;Long description is available in notes, Press F6.">
            <a:extLst>
              <a:ext uri="{FF2B5EF4-FFF2-40B4-BE49-F238E27FC236}">
                <a16:creationId xmlns:a16="http://schemas.microsoft.com/office/drawing/2014/main" id="{6E3CE5AC-6366-E8EC-F11B-C76CFFA5CFD2}"/>
              </a:ext>
            </a:extLst>
          </p:cNvPr>
          <p:cNvPicPr>
            <a:picLocks noChangeAspect="1"/>
          </p:cNvPicPr>
          <p:nvPr/>
        </p:nvPicPr>
        <p:blipFill rotWithShape="1">
          <a:blip r:embed="rId3"/>
          <a:srcRect r="67959"/>
          <a:stretch/>
        </p:blipFill>
        <p:spPr>
          <a:xfrm>
            <a:off x="4912777" y="3487164"/>
            <a:ext cx="2518848" cy="2552944"/>
          </a:xfrm>
          <a:prstGeom prst="rect">
            <a:avLst/>
          </a:prstGeom>
        </p:spPr>
      </p:pic>
    </p:spTree>
    <p:extLst>
      <p:ext uri="{BB962C8B-B14F-4D97-AF65-F5344CB8AC3E}">
        <p14:creationId xmlns:p14="http://schemas.microsoft.com/office/powerpoint/2010/main" val="14655856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F7C336E-8913-8E2E-E7E6-BACE0C1216F7}"/>
              </a:ext>
            </a:extLst>
          </p:cNvPr>
          <p:cNvSpPr>
            <a:spLocks noGrp="1"/>
          </p:cNvSpPr>
          <p:nvPr>
            <p:ph type="title"/>
          </p:nvPr>
        </p:nvSpPr>
        <p:spPr>
          <a:xfrm>
            <a:off x="609600" y="252132"/>
            <a:ext cx="10501745" cy="1082792"/>
          </a:xfrm>
        </p:spPr>
        <p:txBody>
          <a:bodyPr/>
          <a:lstStyle/>
          <a:p>
            <a:r>
              <a:rPr lang="en-US" sz="3400" dirty="0"/>
              <a:t>Remote Attestation with Trusted Platform Module (</a:t>
            </a:r>
            <a:r>
              <a:rPr lang="en-US" sz="3400" spc="-500" dirty="0"/>
              <a:t>T P </a:t>
            </a:r>
            <a:r>
              <a:rPr lang="en-US" sz="3400" dirty="0"/>
              <a:t>M)</a:t>
            </a:r>
            <a:endParaRPr lang="en-IN" sz="3400" dirty="0"/>
          </a:p>
        </p:txBody>
      </p:sp>
      <p:sp>
        <p:nvSpPr>
          <p:cNvPr id="10" name="Content Placeholder 9">
            <a:extLst>
              <a:ext uri="{FF2B5EF4-FFF2-40B4-BE49-F238E27FC236}">
                <a16:creationId xmlns:a16="http://schemas.microsoft.com/office/drawing/2014/main" id="{7603EC9C-4ABE-070A-8430-96371186D81A}"/>
              </a:ext>
            </a:extLst>
          </p:cNvPr>
          <p:cNvSpPr>
            <a:spLocks noGrp="1"/>
          </p:cNvSpPr>
          <p:nvPr>
            <p:ph sz="quarter" idx="12"/>
          </p:nvPr>
        </p:nvSpPr>
        <p:spPr>
          <a:xfrm>
            <a:off x="637309" y="1560796"/>
            <a:ext cx="10930804" cy="1405957"/>
          </a:xfrm>
        </p:spPr>
        <p:txBody>
          <a:bodyPr wrap="square" lIns="0" tIns="18000" rIns="0" bIns="18000" anchor="ctr" anchorCtr="0">
            <a:spAutoFit/>
          </a:bodyPr>
          <a:lstStyle/>
          <a:p>
            <a:pPr marL="0" indent="0">
              <a:spcBef>
                <a:spcPts val="600"/>
              </a:spcBef>
              <a:buNone/>
            </a:pPr>
            <a:r>
              <a:rPr lang="en-US" sz="2800" dirty="0"/>
              <a:t>Separate “processor” containing keys with capability to take “measurements”</a:t>
            </a:r>
          </a:p>
          <a:p>
            <a:pPr marL="0" indent="0">
              <a:spcBef>
                <a:spcPts val="600"/>
              </a:spcBef>
              <a:buNone/>
            </a:pPr>
            <a:r>
              <a:rPr lang="en-US" sz="2800" dirty="0"/>
              <a:t>Allows remote part to verify that the right code was loaded </a:t>
            </a:r>
          </a:p>
        </p:txBody>
      </p:sp>
      <p:pic>
        <p:nvPicPr>
          <p:cNvPr id="30" name="Picture 29" descr="The figure illustrates the Securing and verifying of the boot process.&#10;Long description is available in notes, Press F6.">
            <a:extLst>
              <a:ext uri="{FF2B5EF4-FFF2-40B4-BE49-F238E27FC236}">
                <a16:creationId xmlns:a16="http://schemas.microsoft.com/office/drawing/2014/main" id="{01F20BD5-F36E-D7CA-3F24-2AF35EA30640}"/>
              </a:ext>
            </a:extLst>
          </p:cNvPr>
          <p:cNvPicPr>
            <a:picLocks noChangeAspect="1"/>
          </p:cNvPicPr>
          <p:nvPr/>
        </p:nvPicPr>
        <p:blipFill rotWithShape="1">
          <a:blip r:embed="rId3"/>
          <a:stretch/>
        </p:blipFill>
        <p:spPr>
          <a:xfrm>
            <a:off x="2054338" y="3191819"/>
            <a:ext cx="8099593" cy="2630300"/>
          </a:xfrm>
          <a:prstGeom prst="rect">
            <a:avLst/>
          </a:prstGeom>
        </p:spPr>
      </p:pic>
      <p:sp>
        <p:nvSpPr>
          <p:cNvPr id="11" name="Content Placeholder 10">
            <a:extLst>
              <a:ext uri="{FF2B5EF4-FFF2-40B4-BE49-F238E27FC236}">
                <a16:creationId xmlns:a16="http://schemas.microsoft.com/office/drawing/2014/main" id="{787BF997-686D-DD7D-F75D-CC9142E2F4AE}"/>
              </a:ext>
            </a:extLst>
          </p:cNvPr>
          <p:cNvSpPr>
            <a:spLocks noGrp="1"/>
          </p:cNvSpPr>
          <p:nvPr>
            <p:ph sz="quarter" idx="13"/>
          </p:nvPr>
        </p:nvSpPr>
        <p:spPr>
          <a:xfrm>
            <a:off x="3792405" y="5978811"/>
            <a:ext cx="4768537" cy="282573"/>
          </a:xfrm>
        </p:spPr>
        <p:txBody>
          <a:bodyPr wrap="square" lIns="0" tIns="18000" rIns="0" bIns="18000" anchor="ctr" anchorCtr="0">
            <a:spAutoFit/>
          </a:bodyPr>
          <a:lstStyle/>
          <a:p>
            <a:pPr marL="0" indent="0">
              <a:buNone/>
            </a:pPr>
            <a:r>
              <a:rPr lang="en-US" sz="1600" dirty="0">
                <a:solidFill>
                  <a:schemeClr val="dk1"/>
                </a:solidFill>
              </a:rPr>
              <a:t>Figure 9.35. Securing and verifying the boot process.</a:t>
            </a:r>
            <a:endParaRPr lang="en-IN" dirty="0"/>
          </a:p>
        </p:txBody>
      </p:sp>
    </p:spTree>
    <p:extLst>
      <p:ext uri="{BB962C8B-B14F-4D97-AF65-F5344CB8AC3E}">
        <p14:creationId xmlns:p14="http://schemas.microsoft.com/office/powerpoint/2010/main" val="38009445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311F-C2D7-DCC8-050C-3D62B7E8FD44}"/>
              </a:ext>
            </a:extLst>
          </p:cNvPr>
          <p:cNvSpPr>
            <a:spLocks noGrp="1"/>
          </p:cNvSpPr>
          <p:nvPr>
            <p:ph type="title"/>
          </p:nvPr>
        </p:nvSpPr>
        <p:spPr>
          <a:xfrm>
            <a:off x="636587" y="260571"/>
            <a:ext cx="10944225" cy="559572"/>
          </a:xfrm>
        </p:spPr>
        <p:txBody>
          <a:bodyPr wrap="square" lIns="0" tIns="18000" rIns="0" bIns="18000" anchor="ctr" anchorCtr="0">
            <a:spAutoFit/>
          </a:bodyPr>
          <a:lstStyle/>
          <a:p>
            <a:r>
              <a:rPr lang="en-US" sz="3400" dirty="0"/>
              <a:t>Summary</a:t>
            </a:r>
          </a:p>
        </p:txBody>
      </p:sp>
      <p:sp>
        <p:nvSpPr>
          <p:cNvPr id="3" name="Content Placeholder 2">
            <a:extLst>
              <a:ext uri="{FF2B5EF4-FFF2-40B4-BE49-F238E27FC236}">
                <a16:creationId xmlns:a16="http://schemas.microsoft.com/office/drawing/2014/main" id="{35C0D80D-41E6-8EB0-8739-CAEF28CD5863}"/>
              </a:ext>
            </a:extLst>
          </p:cNvPr>
          <p:cNvSpPr>
            <a:spLocks noGrp="1"/>
          </p:cNvSpPr>
          <p:nvPr>
            <p:ph sz="quarter" idx="12"/>
          </p:nvPr>
        </p:nvSpPr>
        <p:spPr>
          <a:xfrm>
            <a:off x="623887" y="925958"/>
            <a:ext cx="10944225" cy="1990733"/>
          </a:xfrm>
        </p:spPr>
        <p:txBody>
          <a:bodyPr wrap="square" lIns="0" tIns="18000" rIns="0" bIns="18000" anchor="ctr" anchorCtr="0">
            <a:spAutoFit/>
          </a:bodyPr>
          <a:lstStyle/>
          <a:p>
            <a:pPr marL="0" indent="0">
              <a:spcBef>
                <a:spcPts val="600"/>
              </a:spcBef>
              <a:buNone/>
            </a:pPr>
            <a:r>
              <a:rPr lang="en-US" sz="2800" dirty="0"/>
              <a:t>We looked at </a:t>
            </a:r>
            <a:r>
              <a:rPr lang="en-US" sz="2800" spc="-300" dirty="0"/>
              <a:t>O </a:t>
            </a:r>
            <a:r>
              <a:rPr lang="en-US" sz="2800" dirty="0"/>
              <a:t>S security</a:t>
            </a:r>
          </a:p>
          <a:p>
            <a:pPr marL="342900" indent="-342900">
              <a:spcBef>
                <a:spcPts val="600"/>
              </a:spcBef>
            </a:pPr>
            <a:r>
              <a:rPr lang="en-US" sz="2800" dirty="0"/>
              <a:t>Security of </a:t>
            </a:r>
            <a:r>
              <a:rPr lang="en-US" sz="2800" spc="-300" dirty="0"/>
              <a:t>O </a:t>
            </a:r>
            <a:r>
              <a:rPr lang="en-US" sz="2800" dirty="0"/>
              <a:t>S and by </a:t>
            </a:r>
            <a:r>
              <a:rPr lang="en-US" sz="2800" spc="-300" dirty="0"/>
              <a:t>O </a:t>
            </a:r>
            <a:r>
              <a:rPr lang="en-US" sz="2800" dirty="0"/>
              <a:t>S</a:t>
            </a:r>
          </a:p>
          <a:p>
            <a:pPr marL="342900" indent="-342900">
              <a:spcBef>
                <a:spcPts val="600"/>
              </a:spcBef>
            </a:pPr>
            <a:r>
              <a:rPr lang="en-US" sz="2800" dirty="0"/>
              <a:t>Security principles</a:t>
            </a:r>
          </a:p>
          <a:p>
            <a:pPr marL="342900" indent="-342900">
              <a:spcBef>
                <a:spcPts val="600"/>
              </a:spcBef>
            </a:pPr>
            <a:r>
              <a:rPr lang="en-US" sz="2800" dirty="0"/>
              <a:t>Structure of </a:t>
            </a:r>
            <a:r>
              <a:rPr lang="en-US" sz="2800" spc="-300" dirty="0"/>
              <a:t>O </a:t>
            </a:r>
            <a:r>
              <a:rPr lang="en-US" sz="2800" dirty="0"/>
              <a:t>S</a:t>
            </a:r>
          </a:p>
        </p:txBody>
      </p:sp>
      <p:sp>
        <p:nvSpPr>
          <p:cNvPr id="4" name="Content Placeholder 3">
            <a:extLst>
              <a:ext uri="{FF2B5EF4-FFF2-40B4-BE49-F238E27FC236}">
                <a16:creationId xmlns:a16="http://schemas.microsoft.com/office/drawing/2014/main" id="{8899EA15-2D26-4939-46FA-89FA3E30B010}"/>
              </a:ext>
            </a:extLst>
          </p:cNvPr>
          <p:cNvSpPr>
            <a:spLocks noGrp="1"/>
          </p:cNvSpPr>
          <p:nvPr>
            <p:ph sz="quarter" idx="13"/>
          </p:nvPr>
        </p:nvSpPr>
        <p:spPr>
          <a:xfrm>
            <a:off x="1988934" y="3041677"/>
            <a:ext cx="6888366" cy="467239"/>
          </a:xfrm>
        </p:spPr>
        <p:txBody>
          <a:bodyPr wrap="square" lIns="0" tIns="18000" rIns="0" bIns="18000" anchor="ctr" anchorCtr="0">
            <a:spAutoFit/>
          </a:bodyPr>
          <a:lstStyle/>
          <a:p>
            <a:pPr marL="342900" indent="-342900"/>
            <a:r>
              <a:rPr lang="en-US" sz="2800" dirty="0"/>
              <a:t>Access control (</a:t>
            </a:r>
            <a:r>
              <a:rPr lang="en-US" sz="2800" spc="-300" dirty="0"/>
              <a:t>A C </a:t>
            </a:r>
            <a:r>
              <a:rPr lang="en-US" sz="2800" dirty="0"/>
              <a:t>L v</a:t>
            </a:r>
            <a:r>
              <a:rPr lang="en-US" sz="100" dirty="0"/>
              <a:t>ersu</a:t>
            </a:r>
            <a:r>
              <a:rPr lang="en-US" sz="2800" dirty="0"/>
              <a:t>s capability versus</a:t>
            </a:r>
          </a:p>
        </p:txBody>
      </p:sp>
      <p:graphicFrame>
        <p:nvGraphicFramePr>
          <p:cNvPr id="23" name="Object 22" descr="A right headed arrow.">
            <a:extLst>
              <a:ext uri="{FF2B5EF4-FFF2-40B4-BE49-F238E27FC236}">
                <a16:creationId xmlns:a16="http://schemas.microsoft.com/office/drawing/2014/main" id="{6169EC54-C540-9464-68E9-CACADF20333B}"/>
              </a:ext>
            </a:extLst>
          </p:cNvPr>
          <p:cNvGraphicFramePr>
            <a:graphicFrameLocks noChangeAspect="1"/>
          </p:cNvGraphicFramePr>
          <p:nvPr>
            <p:extLst>
              <p:ext uri="{D42A27DB-BD31-4B8C-83A1-F6EECF244321}">
                <p14:modId xmlns:p14="http://schemas.microsoft.com/office/powerpoint/2010/main" val="310693775"/>
              </p:ext>
            </p:extLst>
          </p:nvPr>
        </p:nvGraphicFramePr>
        <p:xfrm>
          <a:off x="8972383" y="3109428"/>
          <a:ext cx="396875" cy="376237"/>
        </p:xfrm>
        <a:graphic>
          <a:graphicData uri="http://schemas.openxmlformats.org/presentationml/2006/ole">
            <mc:AlternateContent xmlns:mc="http://schemas.openxmlformats.org/markup-compatibility/2006">
              <mc:Choice xmlns:v="urn:schemas-microsoft-com:vml" Requires="v">
                <p:oleObj name="Equation" r:id="rId2" imgW="215640" imgH="203040" progId="Equation.DSMT4">
                  <p:embed/>
                </p:oleObj>
              </mc:Choice>
              <mc:Fallback>
                <p:oleObj name="Equation" r:id="rId2" imgW="215640" imgH="203040" progId="Equation.DSMT4">
                  <p:embed/>
                  <p:pic>
                    <p:nvPicPr>
                      <p:cNvPr id="23" name="Object 22" descr="A right headed arrow.">
                        <a:extLst>
                          <a:ext uri="{FF2B5EF4-FFF2-40B4-BE49-F238E27FC236}">
                            <a16:creationId xmlns:a16="http://schemas.microsoft.com/office/drawing/2014/main" id="{6169EC54-C540-9464-68E9-CACADF20333B}"/>
                          </a:ext>
                        </a:extLst>
                      </p:cNvPr>
                      <p:cNvPicPr/>
                      <p:nvPr/>
                    </p:nvPicPr>
                    <p:blipFill>
                      <a:blip r:embed="rId3"/>
                      <a:stretch>
                        <a:fillRect/>
                      </a:stretch>
                    </p:blipFill>
                    <p:spPr>
                      <a:xfrm>
                        <a:off x="8972383" y="3109428"/>
                        <a:ext cx="396875" cy="37623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60FD0CC-3280-2278-D5C4-FC3046A46378}"/>
              </a:ext>
            </a:extLst>
          </p:cNvPr>
          <p:cNvSpPr>
            <a:spLocks noGrp="1"/>
          </p:cNvSpPr>
          <p:nvPr>
            <p:ph sz="quarter" idx="14"/>
          </p:nvPr>
        </p:nvSpPr>
        <p:spPr>
          <a:xfrm>
            <a:off x="1988272" y="3610141"/>
            <a:ext cx="8245920" cy="2498564"/>
          </a:xfrm>
        </p:spPr>
        <p:txBody>
          <a:bodyPr wrap="square" lIns="0" tIns="18000" rIns="0" bIns="18000" anchor="ctr" anchorCtr="0">
            <a:spAutoFit/>
          </a:bodyPr>
          <a:lstStyle/>
          <a:p>
            <a:pPr marL="342900" indent="-342900">
              <a:spcBef>
                <a:spcPts val="600"/>
              </a:spcBef>
              <a:buSzPts val="2400"/>
            </a:pPr>
            <a:r>
              <a:rPr lang="en-US" sz="2800" dirty="0"/>
              <a:t>Formal models (e.g., Bell-</a:t>
            </a:r>
            <a:r>
              <a:rPr lang="en-US" sz="2800" dirty="0" err="1"/>
              <a:t>LaPadule</a:t>
            </a:r>
            <a:r>
              <a:rPr lang="en-US" sz="2800" dirty="0"/>
              <a:t>, Biba)</a:t>
            </a:r>
          </a:p>
          <a:p>
            <a:pPr marL="342900" indent="-342900">
              <a:spcBef>
                <a:spcPts val="600"/>
              </a:spcBef>
              <a:buSzPts val="2400"/>
            </a:pPr>
            <a:r>
              <a:rPr lang="en-US" sz="2800" dirty="0"/>
              <a:t>Cryptography</a:t>
            </a:r>
          </a:p>
          <a:p>
            <a:pPr marL="342900" indent="-342900">
              <a:spcBef>
                <a:spcPts val="600"/>
              </a:spcBef>
              <a:buSzPts val="2400"/>
            </a:pPr>
            <a:r>
              <a:rPr lang="en-US" sz="2800" dirty="0"/>
              <a:t>Authentication</a:t>
            </a:r>
          </a:p>
          <a:p>
            <a:pPr marL="342900" indent="-342900">
              <a:spcBef>
                <a:spcPts val="600"/>
              </a:spcBef>
              <a:buSzPts val="2400"/>
            </a:pPr>
            <a:r>
              <a:rPr lang="en-US" sz="2800" dirty="0"/>
              <a:t>Software and hardware vulnerabilities</a:t>
            </a:r>
          </a:p>
          <a:p>
            <a:pPr marL="342900" indent="-342900">
              <a:spcBef>
                <a:spcPts val="600"/>
              </a:spcBef>
              <a:buSzPts val="2400"/>
            </a:pPr>
            <a:r>
              <a:rPr lang="en-US" sz="2800" spc="-300" dirty="0"/>
              <a:t>O </a:t>
            </a:r>
            <a:r>
              <a:rPr lang="en-US" sz="2800" dirty="0"/>
              <a:t>S hardening</a:t>
            </a:r>
          </a:p>
        </p:txBody>
      </p:sp>
    </p:spTree>
    <p:extLst>
      <p:ext uri="{BB962C8B-B14F-4D97-AF65-F5344CB8AC3E}">
        <p14:creationId xmlns:p14="http://schemas.microsoft.com/office/powerpoint/2010/main" val="38158472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659981" y="235400"/>
            <a:ext cx="10908132"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2704861"/>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319272" y="1866418"/>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06505" y="233202"/>
            <a:ext cx="10961608" cy="559572"/>
          </a:xfrm>
        </p:spPr>
        <p:txBody>
          <a:bodyPr wrap="square" lIns="0" tIns="18000" rIns="0" bIns="18000" anchor="ctr" anchorCtr="0">
            <a:spAutoFit/>
          </a:bodyPr>
          <a:lstStyle/>
          <a:p>
            <a:r>
              <a:rPr lang="en-US" sz="3400" dirty="0"/>
              <a:t>Modern Systems (5)</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147401" y="1170965"/>
            <a:ext cx="4052221" cy="1375180"/>
          </a:xfrm>
        </p:spPr>
        <p:txBody>
          <a:bodyPr wrap="square" lIns="0" tIns="18000" rIns="0" bIns="18000" anchor="ctr" anchorCtr="0">
            <a:spAutoFit/>
          </a:bodyPr>
          <a:lstStyle/>
          <a:p>
            <a:pPr marL="0" indent="0">
              <a:spcBef>
                <a:spcPts val="600"/>
              </a:spcBef>
              <a:buNone/>
            </a:pPr>
            <a:r>
              <a:rPr lang="en-US" sz="1800" dirty="0"/>
              <a:t>“Devices connected by networks”</a:t>
            </a:r>
          </a:p>
          <a:p>
            <a:pPr marL="0" indent="0">
              <a:spcBef>
                <a:spcPts val="600"/>
              </a:spcBef>
              <a:buNone/>
            </a:pPr>
            <a:r>
              <a:rPr lang="en-US" sz="1800" dirty="0"/>
              <a:t>“Behavior controlled by software”</a:t>
            </a:r>
          </a:p>
          <a:p>
            <a:pPr marL="0" indent="0">
              <a:spcBef>
                <a:spcPts val="600"/>
              </a:spcBef>
              <a:buNone/>
            </a:pPr>
            <a:r>
              <a:rPr lang="en-US" sz="1800" dirty="0"/>
              <a:t>“Managed by </a:t>
            </a:r>
            <a:r>
              <a:rPr lang="en-US" sz="1800" spc="-250" dirty="0"/>
              <a:t>O </a:t>
            </a:r>
            <a:r>
              <a:rPr lang="en-US" sz="1800" dirty="0"/>
              <a:t>S, running applications”</a:t>
            </a:r>
          </a:p>
          <a:p>
            <a:pPr marL="0" indent="0">
              <a:spcBef>
                <a:spcPts val="600"/>
              </a:spcBef>
              <a:buNone/>
            </a:pPr>
            <a:r>
              <a:rPr lang="en-US" sz="1800" dirty="0"/>
              <a:t>“Interoperation governed by protocols”</a:t>
            </a:r>
          </a:p>
        </p:txBody>
      </p:sp>
      <p:pic>
        <p:nvPicPr>
          <p:cNvPr id="4" name="Picture 3" descr="Three pairs of hardware and O S connected together by lines in a triangular form.&#10;Long description is available in notes, press F6">
            <a:extLst>
              <a:ext uri="{FF2B5EF4-FFF2-40B4-BE49-F238E27FC236}">
                <a16:creationId xmlns:a16="http://schemas.microsoft.com/office/drawing/2014/main" id="{DDA128F7-35F1-B928-40CA-F14B3A04E1BF}"/>
              </a:ext>
            </a:extLst>
          </p:cNvPr>
          <p:cNvPicPr>
            <a:picLocks noChangeAspect="1"/>
          </p:cNvPicPr>
          <p:nvPr/>
        </p:nvPicPr>
        <p:blipFill>
          <a:blip r:embed="rId3"/>
          <a:stretch>
            <a:fillRect/>
          </a:stretch>
        </p:blipFill>
        <p:spPr>
          <a:xfrm>
            <a:off x="3988999" y="2924336"/>
            <a:ext cx="4219013" cy="1721714"/>
          </a:xfrm>
          <a:prstGeom prst="rect">
            <a:avLst/>
          </a:prstGeom>
        </p:spPr>
      </p:pic>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609010" y="4806398"/>
            <a:ext cx="10941968" cy="1482901"/>
          </a:xfrm>
        </p:spPr>
        <p:txBody>
          <a:bodyPr wrap="square" lIns="0" tIns="18000" rIns="0" bIns="18000" anchor="ctr" anchorCtr="0">
            <a:spAutoFit/>
          </a:bodyPr>
          <a:lstStyle/>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All of these may contain </a:t>
            </a:r>
            <a:r>
              <a:rPr lang="en-US" sz="2800" i="1" dirty="0">
                <a:solidFill>
                  <a:prstClr val="black"/>
                </a:solidFill>
                <a:latin typeface="Arial" panose="020B0604020202020204" pitchFamily="34" charset="0"/>
                <a:ea typeface="+mn-ea"/>
                <a:cs typeface="Arial" panose="020B0604020202020204" pitchFamily="34" charset="0"/>
              </a:rPr>
              <a:t>bugs</a:t>
            </a:r>
          </a:p>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A </a:t>
            </a:r>
            <a:r>
              <a:rPr lang="en-US" sz="2800" i="1" dirty="0">
                <a:solidFill>
                  <a:prstClr val="black"/>
                </a:solidFill>
                <a:latin typeface="Arial" panose="020B0604020202020204" pitchFamily="34" charset="0"/>
                <a:ea typeface="+mn-ea"/>
                <a:cs typeface="Arial" panose="020B0604020202020204" pitchFamily="34" charset="0"/>
              </a:rPr>
              <a:t>security</a:t>
            </a:r>
            <a:r>
              <a:rPr lang="en-US" sz="2800" dirty="0">
                <a:solidFill>
                  <a:prstClr val="black"/>
                </a:solidFill>
                <a:latin typeface="Arial" panose="020B0604020202020204" pitchFamily="34" charset="0"/>
                <a:ea typeface="+mn-ea"/>
                <a:cs typeface="Arial" panose="020B0604020202020204" pitchFamily="34" charset="0"/>
              </a:rPr>
              <a:t> bug is called a </a:t>
            </a:r>
            <a:r>
              <a:rPr lang="en-US" sz="2800" i="1" dirty="0">
                <a:solidFill>
                  <a:prstClr val="black"/>
                </a:solidFill>
                <a:latin typeface="Arial" panose="020B0604020202020204" pitchFamily="34" charset="0"/>
                <a:ea typeface="+mn-ea"/>
                <a:cs typeface="Arial" panose="020B0604020202020204" pitchFamily="34" charset="0"/>
              </a:rPr>
              <a:t>vulnerability</a:t>
            </a:r>
          </a:p>
          <a:p>
            <a:pPr marL="0" indent="0" fontAlgn="base">
              <a:spcBef>
                <a:spcPts val="6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An input triggering the vulnerability is an </a:t>
            </a:r>
            <a:r>
              <a:rPr lang="en-US" sz="2800" i="1" dirty="0">
                <a:solidFill>
                  <a:prstClr val="black"/>
                </a:solidFill>
                <a:latin typeface="Arial" panose="020B0604020202020204" pitchFamily="34" charset="0"/>
                <a:ea typeface="+mn-ea"/>
                <a:cs typeface="Arial" panose="020B0604020202020204" pitchFamily="34" charset="0"/>
              </a:rPr>
              <a:t>exploit</a:t>
            </a:r>
          </a:p>
        </p:txBody>
      </p:sp>
    </p:spTree>
    <p:extLst>
      <p:ext uri="{BB962C8B-B14F-4D97-AF65-F5344CB8AC3E}">
        <p14:creationId xmlns:p14="http://schemas.microsoft.com/office/powerpoint/2010/main" val="63170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39975" y="247159"/>
            <a:ext cx="10936955" cy="1082792"/>
          </a:xfrm>
        </p:spPr>
        <p:txBody>
          <a:bodyPr wrap="square" lIns="0" tIns="18000" rIns="0" bIns="18000" anchor="ctr" anchorCtr="0">
            <a:spAutoFit/>
          </a:bodyPr>
          <a:lstStyle/>
          <a:p>
            <a:r>
              <a:rPr lang="en-US" sz="3400" dirty="0"/>
              <a:t>Attackers Abuse Exploits (or Users’ Gullibility) to Run </a:t>
            </a:r>
            <a:r>
              <a:rPr lang="en-US" sz="3400" i="1" dirty="0"/>
              <a:t>Malware</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652255" y="1589362"/>
            <a:ext cx="10915857" cy="2344676"/>
          </a:xfrm>
        </p:spPr>
        <p:txBody>
          <a:bodyPr wrap="square" lIns="0" tIns="18000" rIns="0" bIns="18000" anchor="ctr" anchorCtr="0">
            <a:spAutoFit/>
          </a:bodyPr>
          <a:lstStyle/>
          <a:p>
            <a:pPr marL="342900" indent="-342900" eaLnBrk="0" fontAlgn="base" hangingPunct="0">
              <a:spcBef>
                <a:spcPts val="600"/>
              </a:spcBef>
            </a:pPr>
            <a:r>
              <a:rPr lang="en-US" altLang="en-NL" sz="2800" b="1" dirty="0"/>
              <a:t>Virus</a:t>
            </a:r>
            <a:r>
              <a:rPr lang="en-US" altLang="en-NL" sz="2800" dirty="0"/>
              <a:t>: Infects computers by injecting itself into other (often executable) files</a:t>
            </a:r>
          </a:p>
          <a:p>
            <a:pPr marL="342900" indent="-342900" eaLnBrk="0" fontAlgn="base" hangingPunct="0">
              <a:spcBef>
                <a:spcPts val="600"/>
              </a:spcBef>
            </a:pPr>
            <a:r>
              <a:rPr lang="en-US" altLang="en-NL" sz="2800" b="1" dirty="0"/>
              <a:t>Worm</a:t>
            </a:r>
            <a:r>
              <a:rPr lang="en-US" altLang="en-NL" sz="2800" dirty="0"/>
              <a:t>: Self-propagating malware</a:t>
            </a:r>
          </a:p>
          <a:p>
            <a:pPr marL="342900" indent="-342900" eaLnBrk="0" fontAlgn="base" hangingPunct="0">
              <a:spcBef>
                <a:spcPts val="600"/>
              </a:spcBef>
            </a:pPr>
            <a:r>
              <a:rPr lang="en-US" altLang="en-NL" sz="2800" b="1" dirty="0"/>
              <a:t>Trojan</a:t>
            </a:r>
            <a:r>
              <a:rPr lang="en-US" altLang="en-NL" sz="2800" dirty="0"/>
              <a:t>: malware that is hidden in something that looks legitimate and/or useful</a:t>
            </a:r>
          </a:p>
        </p:txBody>
      </p:sp>
    </p:spTree>
    <p:extLst>
      <p:ext uri="{BB962C8B-B14F-4D97-AF65-F5344CB8AC3E}">
        <p14:creationId xmlns:p14="http://schemas.microsoft.com/office/powerpoint/2010/main" val="20963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29958" y="285268"/>
            <a:ext cx="10926432" cy="959681"/>
          </a:xfrm>
        </p:spPr>
        <p:txBody>
          <a:bodyPr wrap="square" lIns="0" tIns="18000" rIns="0" bIns="18000" anchor="ctr" anchorCtr="0">
            <a:spAutoFit/>
          </a:bodyPr>
          <a:lstStyle/>
          <a:p>
            <a:r>
              <a:rPr lang="en-US" sz="3400" dirty="0"/>
              <a:t>Traditionally, Security Folk Speak of the </a:t>
            </a:r>
            <a:r>
              <a:rPr lang="en-US" sz="3400" spc="-500" dirty="0"/>
              <a:t>C I </a:t>
            </a:r>
            <a:r>
              <a:rPr lang="en-US" sz="3400" dirty="0"/>
              <a:t>A Triad </a:t>
            </a:r>
            <a:br>
              <a:rPr lang="en-US" sz="3400" dirty="0"/>
            </a:br>
            <a:r>
              <a:rPr lang="en-US" sz="2600" dirty="0"/>
              <a:t>(1 of 2)</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645334" y="1588671"/>
            <a:ext cx="5450665" cy="2190788"/>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2800" spc="-300" dirty="0">
                <a:solidFill>
                  <a:srgbClr val="000000"/>
                </a:solidFill>
                <a:latin typeface="Arial" panose="020B0604020202020204" pitchFamily="34" charset="0"/>
                <a:cs typeface="Arial" panose="020B0604020202020204" pitchFamily="34" charset="0"/>
              </a:rPr>
              <a:t>O </a:t>
            </a:r>
            <a:r>
              <a:rPr lang="en-US" altLang="en-NL" sz="2800" dirty="0">
                <a:solidFill>
                  <a:srgbClr val="000000"/>
                </a:solidFill>
                <a:latin typeface="Arial" panose="020B0604020202020204" pitchFamily="34" charset="0"/>
                <a:cs typeface="Arial" panose="020B0604020202020204" pitchFamily="34" charset="0"/>
              </a:rPr>
              <a:t>S tasked with managing resources to guarantee </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Confidentiality</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Integrity</a:t>
            </a:r>
          </a:p>
          <a:p>
            <a:pPr marL="342900" indent="-342900" eaLnBrk="0" fontAlgn="base" hangingPunct="0">
              <a:spcBef>
                <a:spcPct val="0"/>
              </a:spcBef>
              <a:spcAft>
                <a:spcPct val="0"/>
              </a:spcAft>
              <a:buSzTx/>
            </a:pPr>
            <a:r>
              <a:rPr lang="en-US" altLang="en-NL" sz="2800" dirty="0">
                <a:solidFill>
                  <a:srgbClr val="000000"/>
                </a:solidFill>
                <a:latin typeface="Arial" panose="020B0604020202020204" pitchFamily="34" charset="0"/>
                <a:cs typeface="Arial" panose="020B0604020202020204" pitchFamily="34" charset="0"/>
              </a:rPr>
              <a:t>Availability</a:t>
            </a:r>
          </a:p>
        </p:txBody>
      </p:sp>
      <p:pic>
        <p:nvPicPr>
          <p:cNvPr id="5" name="Picture 4" descr="A diagram of three congruent circles that overlap in such a way that each circle intersects the centers of both of the other circles.&#10;Long description is available in notes, press F6">
            <a:extLst>
              <a:ext uri="{FF2B5EF4-FFF2-40B4-BE49-F238E27FC236}">
                <a16:creationId xmlns:a16="http://schemas.microsoft.com/office/drawing/2014/main" id="{288471A6-E580-9361-BAA4-80ABC852A1B4}"/>
              </a:ext>
            </a:extLst>
          </p:cNvPr>
          <p:cNvPicPr>
            <a:picLocks noChangeAspect="1"/>
          </p:cNvPicPr>
          <p:nvPr/>
        </p:nvPicPr>
        <p:blipFill>
          <a:blip r:embed="rId3"/>
          <a:stretch>
            <a:fillRect/>
          </a:stretch>
        </p:blipFill>
        <p:spPr>
          <a:xfrm>
            <a:off x="6452716" y="1713895"/>
            <a:ext cx="4339589" cy="3811416"/>
          </a:xfrm>
          <a:prstGeom prst="rect">
            <a:avLst/>
          </a:prstGeom>
        </p:spPr>
      </p:pic>
    </p:spTree>
    <p:extLst>
      <p:ext uri="{BB962C8B-B14F-4D97-AF65-F5344CB8AC3E}">
        <p14:creationId xmlns:p14="http://schemas.microsoft.com/office/powerpoint/2010/main" val="384411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630290" y="241305"/>
            <a:ext cx="10522392" cy="959681"/>
          </a:xfrm>
        </p:spPr>
        <p:txBody>
          <a:bodyPr wrap="square" lIns="0" tIns="18000" rIns="0" bIns="18000" anchor="ctr" anchorCtr="0">
            <a:spAutoFit/>
          </a:bodyPr>
          <a:lstStyle/>
          <a:p>
            <a:r>
              <a:rPr lang="en-US" sz="3400" dirty="0"/>
              <a:t>Traditionally, Security Folk Speak of the </a:t>
            </a:r>
            <a:r>
              <a:rPr lang="en-US" sz="3400" spc="-500" dirty="0"/>
              <a:t>C I </a:t>
            </a:r>
            <a:r>
              <a:rPr lang="en-US" sz="3400" dirty="0"/>
              <a:t>A Triad </a:t>
            </a:r>
            <a:r>
              <a:rPr lang="en-US" sz="2600" dirty="0"/>
              <a:t>(2 of 2)</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630291" y="1621483"/>
            <a:ext cx="5502222" cy="2621675"/>
          </a:xfrm>
        </p:spPr>
        <p:txBody>
          <a:bodyPr wrap="square" lIns="0" tIns="18000" rIns="0" bIns="18000" anchor="ctr" anchorCtr="0">
            <a:spAutoFit/>
          </a:bodyPr>
          <a:lstStyle/>
          <a:p>
            <a:pPr marL="0" indent="0" eaLnBrk="0" fontAlgn="base" hangingPunct="0">
              <a:spcBef>
                <a:spcPct val="0"/>
              </a:spcBef>
              <a:spcAft>
                <a:spcPct val="0"/>
              </a:spcAft>
              <a:buClrTx/>
              <a:buSzTx/>
              <a:buNone/>
            </a:pPr>
            <a:r>
              <a:rPr lang="en-US" altLang="en-NL" sz="2800" dirty="0">
                <a:solidFill>
                  <a:srgbClr val="000000"/>
                </a:solidFill>
                <a:latin typeface="Arial" panose="020B0604020202020204" pitchFamily="34" charset="0"/>
                <a:cs typeface="Arial" panose="020B0604020202020204" pitchFamily="34" charset="0"/>
              </a:rPr>
              <a:t>Aim: provide isolation of security domains and mediate all operations that may violate the isolation</a:t>
            </a:r>
          </a:p>
          <a:p>
            <a:pPr marL="0" indent="0" eaLnBrk="0" fontAlgn="base" hangingPunct="0">
              <a:spcBef>
                <a:spcPct val="0"/>
              </a:spcBef>
              <a:spcAft>
                <a:spcPct val="0"/>
              </a:spcAft>
              <a:buClrTx/>
              <a:buSzTx/>
              <a:buNone/>
            </a:pPr>
            <a:r>
              <a:rPr lang="en-US" altLang="en-NL" sz="2800" dirty="0">
                <a:solidFill>
                  <a:srgbClr val="000000"/>
                </a:solidFill>
                <a:latin typeface="Arial" panose="020B0604020202020204" pitchFamily="34" charset="0"/>
                <a:cs typeface="Arial" panose="020B0604020202020204" pitchFamily="34" charset="0"/>
              </a:rPr>
              <a:t>Some </a:t>
            </a:r>
            <a:r>
              <a:rPr lang="en-US" altLang="en-NL" sz="2800" spc="-300" dirty="0">
                <a:solidFill>
                  <a:srgbClr val="000000"/>
                </a:solidFill>
                <a:latin typeface="Arial" panose="020B0604020202020204" pitchFamily="34" charset="0"/>
                <a:cs typeface="Arial" panose="020B0604020202020204" pitchFamily="34" charset="0"/>
              </a:rPr>
              <a:t>O S </a:t>
            </a:r>
            <a:r>
              <a:rPr lang="en-US" altLang="en-NL" sz="2800" dirty="0" err="1">
                <a:solidFill>
                  <a:srgbClr val="000000"/>
                </a:solidFill>
                <a:latin typeface="Arial" panose="020B0604020202020204" pitchFamily="34" charset="0"/>
                <a:cs typeface="Arial" panose="020B0604020202020204" pitchFamily="34" charset="0"/>
              </a:rPr>
              <a:t>s</a:t>
            </a:r>
            <a:r>
              <a:rPr lang="en-US" altLang="en-NL" sz="2800" dirty="0">
                <a:solidFill>
                  <a:srgbClr val="000000"/>
                </a:solidFill>
                <a:latin typeface="Arial" panose="020B0604020202020204" pitchFamily="34" charset="0"/>
                <a:cs typeface="Arial" panose="020B0604020202020204" pitchFamily="34" charset="0"/>
              </a:rPr>
              <a:t> even regulate the flow of information: </a:t>
            </a:r>
          </a:p>
        </p:txBody>
      </p:sp>
      <p:sp>
        <p:nvSpPr>
          <p:cNvPr id="4" name="Content Placeholder 3">
            <a:extLst>
              <a:ext uri="{FF2B5EF4-FFF2-40B4-BE49-F238E27FC236}">
                <a16:creationId xmlns:a16="http://schemas.microsoft.com/office/drawing/2014/main" id="{E98CC72B-6192-A319-1AAB-05E0A166681E}"/>
              </a:ext>
            </a:extLst>
          </p:cNvPr>
          <p:cNvSpPr>
            <a:spLocks noGrp="1"/>
          </p:cNvSpPr>
          <p:nvPr>
            <p:ph sz="quarter" idx="14"/>
          </p:nvPr>
        </p:nvSpPr>
        <p:spPr>
          <a:xfrm>
            <a:off x="630291" y="4612401"/>
            <a:ext cx="5502222" cy="898126"/>
          </a:xfrm>
        </p:spPr>
        <p:txBody>
          <a:bodyPr wrap="square" lIns="0" tIns="18000" rIns="0" bIns="18000" anchor="ctr" anchorCtr="0">
            <a:spAutoFit/>
          </a:bodyPr>
          <a:lstStyle/>
          <a:p>
            <a:pPr marL="0" indent="0">
              <a:buNone/>
            </a:pPr>
            <a:r>
              <a:rPr lang="en-US" altLang="en-NL" sz="2800" i="1" dirty="0">
                <a:solidFill>
                  <a:srgbClr val="000000"/>
                </a:solidFill>
                <a:latin typeface="Arial" panose="020B0604020202020204" pitchFamily="34" charset="0"/>
                <a:cs typeface="Arial" panose="020B0604020202020204" pitchFamily="34" charset="0"/>
              </a:rPr>
              <a:t>“Top secret data can only flow to programs with sufficient authority.”</a:t>
            </a:r>
            <a:endParaRPr lang="en-US" sz="2800" i="1" dirty="0">
              <a:solidFill>
                <a:srgbClr val="000000"/>
              </a:solidFill>
              <a:latin typeface="Arial" panose="020B0604020202020204" pitchFamily="34" charset="0"/>
              <a:cs typeface="Arial" panose="020B0604020202020204" pitchFamily="34" charset="0"/>
            </a:endParaRPr>
          </a:p>
        </p:txBody>
      </p:sp>
      <p:pic>
        <p:nvPicPr>
          <p:cNvPr id="5" name="Picture 4" descr="A diagram of three congruent circles that overlap in such a way that each circle intersects the centers of both of the other circles.&#10;Long description is available in notes, press F6">
            <a:extLst>
              <a:ext uri="{FF2B5EF4-FFF2-40B4-BE49-F238E27FC236}">
                <a16:creationId xmlns:a16="http://schemas.microsoft.com/office/drawing/2014/main" id="{288471A6-E580-9361-BAA4-80ABC852A1B4}"/>
              </a:ext>
            </a:extLst>
          </p:cNvPr>
          <p:cNvPicPr>
            <a:picLocks noChangeAspect="1"/>
          </p:cNvPicPr>
          <p:nvPr/>
        </p:nvPicPr>
        <p:blipFill>
          <a:blip r:embed="rId3"/>
          <a:stretch>
            <a:fillRect/>
          </a:stretch>
        </p:blipFill>
        <p:spPr>
          <a:xfrm>
            <a:off x="7426304" y="1735810"/>
            <a:ext cx="3945081" cy="3464924"/>
          </a:xfrm>
          <a:prstGeom prst="rect">
            <a:avLst/>
          </a:prstGeom>
        </p:spPr>
      </p:pic>
    </p:spTree>
    <p:extLst>
      <p:ext uri="{BB962C8B-B14F-4D97-AF65-F5344CB8AC3E}">
        <p14:creationId xmlns:p14="http://schemas.microsoft.com/office/powerpoint/2010/main" val="390871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D8339A-AD3E-16B2-83F7-0AB7847A3B47}"/>
              </a:ext>
            </a:extLst>
          </p:cNvPr>
          <p:cNvSpPr>
            <a:spLocks noGrp="1"/>
          </p:cNvSpPr>
          <p:nvPr>
            <p:ph type="title"/>
          </p:nvPr>
        </p:nvSpPr>
        <p:spPr>
          <a:xfrm>
            <a:off x="629753" y="238170"/>
            <a:ext cx="10953722" cy="559572"/>
          </a:xfrm>
        </p:spPr>
        <p:txBody>
          <a:bodyPr wrap="square" lIns="0" tIns="18000" rIns="0" bIns="18000" anchor="ctr" anchorCtr="0">
            <a:spAutoFit/>
          </a:bodyPr>
          <a:lstStyle/>
          <a:p>
            <a:r>
              <a:rPr lang="en-US" sz="3400" noProof="0" dirty="0"/>
              <a:t>Principles and Models</a:t>
            </a:r>
          </a:p>
        </p:txBody>
      </p:sp>
      <p:sp>
        <p:nvSpPr>
          <p:cNvPr id="9" name="Content Placeholder 8">
            <a:extLst>
              <a:ext uri="{FF2B5EF4-FFF2-40B4-BE49-F238E27FC236}">
                <a16:creationId xmlns:a16="http://schemas.microsoft.com/office/drawing/2014/main" id="{1ED12C96-0D23-13AA-EAAB-A1E52C9C6B61}"/>
              </a:ext>
            </a:extLst>
          </p:cNvPr>
          <p:cNvSpPr>
            <a:spLocks noGrp="1"/>
          </p:cNvSpPr>
          <p:nvPr>
            <p:ph sz="quarter" idx="13"/>
          </p:nvPr>
        </p:nvSpPr>
        <p:spPr>
          <a:xfrm>
            <a:off x="629751" y="994974"/>
            <a:ext cx="10953721" cy="467239"/>
          </a:xfrm>
        </p:spPr>
        <p:txBody>
          <a:bodyPr wrap="square" lIns="0" tIns="18000" rIns="0" bIns="18000" anchor="ctr" anchorCtr="0">
            <a:spAutoFit/>
          </a:bodyPr>
          <a:lstStyle/>
          <a:p>
            <a:pPr marL="0" indent="0">
              <a:buNone/>
            </a:pPr>
            <a:r>
              <a:rPr lang="en-US" sz="2800" spc="-300" dirty="0"/>
              <a:t>O </a:t>
            </a:r>
            <a:r>
              <a:rPr lang="en-US" sz="2800" dirty="0"/>
              <a:t>S/</a:t>
            </a:r>
            <a:r>
              <a:rPr lang="en-US" sz="2800" spc="-300" dirty="0"/>
              <a:t>V </a:t>
            </a:r>
            <a:r>
              <a:rPr lang="en-US" sz="2800" dirty="0"/>
              <a:t>M foundation for all higher-level security</a:t>
            </a:r>
          </a:p>
        </p:txBody>
      </p:sp>
      <p:sp>
        <p:nvSpPr>
          <p:cNvPr id="10" name="Content Placeholder 9">
            <a:extLst>
              <a:ext uri="{FF2B5EF4-FFF2-40B4-BE49-F238E27FC236}">
                <a16:creationId xmlns:a16="http://schemas.microsoft.com/office/drawing/2014/main" id="{2E48796C-2B68-C41A-EFDE-42AEE7A430DF}"/>
              </a:ext>
            </a:extLst>
          </p:cNvPr>
          <p:cNvSpPr>
            <a:spLocks noGrp="1"/>
          </p:cNvSpPr>
          <p:nvPr>
            <p:ph sz="quarter" idx="14"/>
          </p:nvPr>
        </p:nvSpPr>
        <p:spPr>
          <a:xfrm>
            <a:off x="626058" y="1561440"/>
            <a:ext cx="1930110" cy="467239"/>
          </a:xfrm>
        </p:spPr>
        <p:txBody>
          <a:bodyPr wrap="square" lIns="0" tIns="18000" rIns="0" bIns="18000" anchor="ctr" anchorCtr="0">
            <a:spAutoFit/>
          </a:bodyPr>
          <a:lstStyle/>
          <a:p>
            <a:pPr marL="0" indent="0">
              <a:buNone/>
            </a:pPr>
            <a:r>
              <a:rPr lang="en-US" sz="2800" dirty="0"/>
              <a:t>As a result</a:t>
            </a:r>
          </a:p>
        </p:txBody>
      </p:sp>
      <p:graphicFrame>
        <p:nvGraphicFramePr>
          <p:cNvPr id="16" name="Object 15" descr="Implies.">
            <a:extLst>
              <a:ext uri="{FF2B5EF4-FFF2-40B4-BE49-F238E27FC236}">
                <a16:creationId xmlns:a16="http://schemas.microsoft.com/office/drawing/2014/main" id="{B62449E8-EC0C-0874-FB84-CA82F28DE3F4}"/>
              </a:ext>
            </a:extLst>
          </p:cNvPr>
          <p:cNvGraphicFramePr>
            <a:graphicFrameLocks noChangeAspect="1"/>
          </p:cNvGraphicFramePr>
          <p:nvPr>
            <p:extLst>
              <p:ext uri="{D42A27DB-BD31-4B8C-83A1-F6EECF244321}">
                <p14:modId xmlns:p14="http://schemas.microsoft.com/office/powerpoint/2010/main" val="4093936948"/>
              </p:ext>
            </p:extLst>
          </p:nvPr>
        </p:nvGraphicFramePr>
        <p:xfrm>
          <a:off x="2443135" y="1651828"/>
          <a:ext cx="388244" cy="310173"/>
        </p:xfrm>
        <a:graphic>
          <a:graphicData uri="http://schemas.openxmlformats.org/presentationml/2006/ole">
            <mc:AlternateContent xmlns:mc="http://schemas.openxmlformats.org/markup-compatibility/2006">
              <mc:Choice xmlns:v="urn:schemas-microsoft-com:vml" Requires="v">
                <p:oleObj name="Equation" r:id="rId2" imgW="190440" imgH="152280" progId="Equation.DSMT4">
                  <p:embed/>
                </p:oleObj>
              </mc:Choice>
              <mc:Fallback>
                <p:oleObj name="Equation" r:id="rId2" imgW="190440" imgH="152280" progId="Equation.DSMT4">
                  <p:embed/>
                  <p:pic>
                    <p:nvPicPr>
                      <p:cNvPr id="16" name="Object 15" descr="Implies.">
                        <a:extLst>
                          <a:ext uri="{FF2B5EF4-FFF2-40B4-BE49-F238E27FC236}">
                            <a16:creationId xmlns:a16="http://schemas.microsoft.com/office/drawing/2014/main" id="{B62449E8-EC0C-0874-FB84-CA82F28DE3F4}"/>
                          </a:ext>
                        </a:extLst>
                      </p:cNvPr>
                      <p:cNvPicPr/>
                      <p:nvPr/>
                    </p:nvPicPr>
                    <p:blipFill>
                      <a:blip r:embed="rId3"/>
                      <a:stretch>
                        <a:fillRect/>
                      </a:stretch>
                    </p:blipFill>
                    <p:spPr>
                      <a:xfrm>
                        <a:off x="2443135" y="1651828"/>
                        <a:ext cx="388244" cy="310173"/>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D8AD591E-7CDB-717A-D416-178FDFAC55E2}"/>
              </a:ext>
            </a:extLst>
          </p:cNvPr>
          <p:cNvSpPr>
            <a:spLocks noGrp="1"/>
          </p:cNvSpPr>
          <p:nvPr>
            <p:ph sz="quarter" idx="15"/>
          </p:nvPr>
        </p:nvSpPr>
        <p:spPr>
          <a:xfrm>
            <a:off x="2853536" y="1561439"/>
            <a:ext cx="8714578" cy="467239"/>
          </a:xfrm>
        </p:spPr>
        <p:txBody>
          <a:bodyPr wrap="square" lIns="0" tIns="18000" rIns="0" bIns="18000" anchor="ctr" anchorCtr="0">
            <a:spAutoFit/>
          </a:bodyPr>
          <a:lstStyle/>
          <a:p>
            <a:pPr marL="0" indent="0">
              <a:buNone/>
            </a:pPr>
            <a:r>
              <a:rPr lang="en-US" sz="2800" dirty="0"/>
              <a:t>often discussed in terms of principles and</a:t>
            </a:r>
          </a:p>
        </p:txBody>
      </p:sp>
      <p:sp>
        <p:nvSpPr>
          <p:cNvPr id="12" name="Content Placeholder 11">
            <a:extLst>
              <a:ext uri="{FF2B5EF4-FFF2-40B4-BE49-F238E27FC236}">
                <a16:creationId xmlns:a16="http://schemas.microsoft.com/office/drawing/2014/main" id="{A8ACCD8D-A591-C8CD-0ADD-564C9F09BDCE}"/>
              </a:ext>
            </a:extLst>
          </p:cNvPr>
          <p:cNvSpPr>
            <a:spLocks noGrp="1"/>
          </p:cNvSpPr>
          <p:nvPr>
            <p:ph sz="quarter" idx="16"/>
          </p:nvPr>
        </p:nvSpPr>
        <p:spPr>
          <a:xfrm>
            <a:off x="626388" y="2072008"/>
            <a:ext cx="10930192" cy="467239"/>
          </a:xfrm>
        </p:spPr>
        <p:txBody>
          <a:bodyPr wrap="square" lIns="0" tIns="18000" rIns="0" bIns="18000" anchor="ctr" anchorCtr="0">
            <a:spAutoFit/>
          </a:bodyPr>
          <a:lstStyle/>
          <a:p>
            <a:pPr marL="0" indent="0">
              <a:buNone/>
            </a:pPr>
            <a:r>
              <a:rPr lang="en-US" sz="2800" dirty="0"/>
              <a:t>models</a:t>
            </a:r>
          </a:p>
        </p:txBody>
      </p:sp>
      <p:sp>
        <p:nvSpPr>
          <p:cNvPr id="13" name="Content Placeholder 12">
            <a:extLst>
              <a:ext uri="{FF2B5EF4-FFF2-40B4-BE49-F238E27FC236}">
                <a16:creationId xmlns:a16="http://schemas.microsoft.com/office/drawing/2014/main" id="{B145290C-F76E-D893-527C-0857EA597117}"/>
              </a:ext>
            </a:extLst>
          </p:cNvPr>
          <p:cNvSpPr>
            <a:spLocks noGrp="1"/>
          </p:cNvSpPr>
          <p:nvPr>
            <p:ph sz="quarter" idx="17"/>
          </p:nvPr>
        </p:nvSpPr>
        <p:spPr>
          <a:xfrm>
            <a:off x="629751" y="2600482"/>
            <a:ext cx="10938361" cy="1329013"/>
          </a:xfrm>
        </p:spPr>
        <p:txBody>
          <a:bodyPr wrap="square" lIns="0" tIns="18000" rIns="0" bIns="18000" anchor="ctr" anchorCtr="0">
            <a:spAutoFit/>
          </a:bodyPr>
          <a:lstStyle/>
          <a:p>
            <a:pPr marL="0" indent="0">
              <a:spcBef>
                <a:spcPts val="600"/>
              </a:spcBef>
              <a:buClr>
                <a:schemeClr val="dk1"/>
              </a:buClr>
              <a:buSzPts val="1100"/>
              <a:buNone/>
            </a:pPr>
            <a:r>
              <a:rPr lang="en-US" sz="2800" dirty="0"/>
              <a:t>Security principles serve as</a:t>
            </a:r>
          </a:p>
          <a:p>
            <a:pPr marL="342900" indent="-342900" eaLnBrk="0" fontAlgn="base" hangingPunct="0">
              <a:spcBef>
                <a:spcPct val="0"/>
              </a:spcBef>
              <a:spcAft>
                <a:spcPct val="0"/>
              </a:spcAft>
              <a:buSzTx/>
            </a:pPr>
            <a:r>
              <a:rPr lang="en-US" sz="2800" dirty="0">
                <a:solidFill>
                  <a:srgbClr val="000000"/>
                </a:solidFill>
                <a:latin typeface="Arial" panose="020B0604020202020204" pitchFamily="34" charset="0"/>
                <a:cs typeface="Arial" panose="020B0604020202020204" pitchFamily="34" charset="0"/>
              </a:rPr>
              <a:t>Guidelines </a:t>
            </a:r>
          </a:p>
          <a:p>
            <a:pPr marL="342900" indent="-342900" eaLnBrk="0" fontAlgn="base" hangingPunct="0">
              <a:spcBef>
                <a:spcPct val="0"/>
              </a:spcBef>
              <a:spcAft>
                <a:spcPct val="0"/>
              </a:spcAft>
              <a:buSzTx/>
            </a:pPr>
            <a:r>
              <a:rPr lang="en-US" sz="2800" dirty="0">
                <a:solidFill>
                  <a:srgbClr val="000000"/>
                </a:solidFill>
                <a:latin typeface="Arial" panose="020B0604020202020204" pitchFamily="34" charset="0"/>
                <a:cs typeface="Arial" panose="020B0604020202020204" pitchFamily="34" charset="0"/>
              </a:rPr>
              <a:t>Checklist</a:t>
            </a:r>
          </a:p>
        </p:txBody>
      </p:sp>
      <p:sp>
        <p:nvSpPr>
          <p:cNvPr id="14" name="Content Placeholder 13">
            <a:extLst>
              <a:ext uri="{FF2B5EF4-FFF2-40B4-BE49-F238E27FC236}">
                <a16:creationId xmlns:a16="http://schemas.microsoft.com/office/drawing/2014/main" id="{EA248BD6-F50F-9182-121E-0EB13918E934}"/>
              </a:ext>
            </a:extLst>
          </p:cNvPr>
          <p:cNvSpPr>
            <a:spLocks noGrp="1"/>
          </p:cNvSpPr>
          <p:nvPr>
            <p:ph sz="quarter" idx="18"/>
          </p:nvPr>
        </p:nvSpPr>
        <p:spPr>
          <a:xfrm>
            <a:off x="602858" y="4173524"/>
            <a:ext cx="10953722" cy="467239"/>
          </a:xfrm>
        </p:spPr>
        <p:txBody>
          <a:bodyPr wrap="square" lIns="0" tIns="18000" rIns="0" bIns="18000" anchor="ctr" anchorCtr="0">
            <a:spAutoFit/>
          </a:bodyPr>
          <a:lstStyle/>
          <a:p>
            <a:pPr marL="0" indent="0">
              <a:buNone/>
            </a:pPr>
            <a:r>
              <a:rPr lang="en-US" sz="2800" dirty="0"/>
              <a:t>Models guarantee certain properties, such as the flow of information</a:t>
            </a:r>
          </a:p>
        </p:txBody>
      </p:sp>
    </p:spTree>
    <p:extLst>
      <p:ext uri="{BB962C8B-B14F-4D97-AF65-F5344CB8AC3E}">
        <p14:creationId xmlns:p14="http://schemas.microsoft.com/office/powerpoint/2010/main" val="4207048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750AC7FC-B697-22FF-FD8D-BC1EC58A40E3}"/>
              </a:ext>
            </a:extLst>
          </p:cNvPr>
          <p:cNvSpPr>
            <a:spLocks noGrp="1"/>
          </p:cNvSpPr>
          <p:nvPr>
            <p:ph type="title"/>
          </p:nvPr>
        </p:nvSpPr>
        <p:spPr>
          <a:xfrm>
            <a:off x="641469" y="249755"/>
            <a:ext cx="10926644" cy="1082792"/>
          </a:xfrm>
        </p:spPr>
        <p:txBody>
          <a:bodyPr wrap="square" lIns="0" tIns="18000" rIns="0" bIns="18000" anchor="ctr" anchorCtr="0">
            <a:spAutoFit/>
          </a:bodyPr>
          <a:lstStyle/>
          <a:p>
            <a:r>
              <a:rPr lang="en-US" sz="3400" dirty="0"/>
              <a:t>Best Known: </a:t>
            </a:r>
            <a:r>
              <a:rPr lang="en-US" sz="3400" dirty="0" err="1"/>
              <a:t>Saltzer</a:t>
            </a:r>
            <a:r>
              <a:rPr lang="en-US" sz="3400" dirty="0"/>
              <a:t> &amp; Schroeder’s Security Principles</a:t>
            </a:r>
          </a:p>
        </p:txBody>
      </p:sp>
      <p:sp>
        <p:nvSpPr>
          <p:cNvPr id="25" name="Content Placeholder 24">
            <a:extLst>
              <a:ext uri="{FF2B5EF4-FFF2-40B4-BE49-F238E27FC236}">
                <a16:creationId xmlns:a16="http://schemas.microsoft.com/office/drawing/2014/main" id="{C88DDFE6-45FD-3D5E-93CB-9B55727C6EB4}"/>
              </a:ext>
            </a:extLst>
          </p:cNvPr>
          <p:cNvSpPr>
            <a:spLocks noGrp="1"/>
          </p:cNvSpPr>
          <p:nvPr>
            <p:ph sz="quarter" idx="12"/>
          </p:nvPr>
        </p:nvSpPr>
        <p:spPr>
          <a:xfrm>
            <a:off x="619208" y="1689603"/>
            <a:ext cx="4843666" cy="374906"/>
          </a:xfrm>
        </p:spPr>
        <p:txBody>
          <a:bodyPr wrap="square" lIns="0" tIns="18000" rIns="0" bIns="18000" anchor="ctr" anchorCtr="0">
            <a:spAutoFit/>
          </a:bodyPr>
          <a:lstStyle/>
          <a:p>
            <a:pPr marL="342900" indent="-342900"/>
            <a:r>
              <a:rPr lang="en-US" sz="2200" dirty="0"/>
              <a:t>Principle of economy of mechanism</a:t>
            </a:r>
          </a:p>
        </p:txBody>
      </p:sp>
      <p:graphicFrame>
        <p:nvGraphicFramePr>
          <p:cNvPr id="45" name="Object 44" descr="A right headed arrow.">
            <a:extLst>
              <a:ext uri="{FF2B5EF4-FFF2-40B4-BE49-F238E27FC236}">
                <a16:creationId xmlns:a16="http://schemas.microsoft.com/office/drawing/2014/main" id="{9FE9674A-1D0C-5031-E04E-D58199CC17BB}"/>
              </a:ext>
            </a:extLst>
          </p:cNvPr>
          <p:cNvGraphicFramePr>
            <a:graphicFrameLocks noChangeAspect="1"/>
          </p:cNvGraphicFramePr>
          <p:nvPr>
            <p:extLst>
              <p:ext uri="{D42A27DB-BD31-4B8C-83A1-F6EECF244321}">
                <p14:modId xmlns:p14="http://schemas.microsoft.com/office/powerpoint/2010/main" val="2910652525"/>
              </p:ext>
            </p:extLst>
          </p:nvPr>
        </p:nvGraphicFramePr>
        <p:xfrm>
          <a:off x="5917171" y="1823236"/>
          <a:ext cx="265545" cy="194829"/>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45" name="Object 44" descr="A right headed arrow.">
                        <a:extLst>
                          <a:ext uri="{FF2B5EF4-FFF2-40B4-BE49-F238E27FC236}">
                            <a16:creationId xmlns:a16="http://schemas.microsoft.com/office/drawing/2014/main" id="{9FE9674A-1D0C-5031-E04E-D58199CC17BB}"/>
                          </a:ext>
                        </a:extLst>
                      </p:cNvPr>
                      <p:cNvPicPr/>
                      <p:nvPr/>
                    </p:nvPicPr>
                    <p:blipFill>
                      <a:blip r:embed="rId3"/>
                      <a:stretch>
                        <a:fillRect/>
                      </a:stretch>
                    </p:blipFill>
                    <p:spPr>
                      <a:xfrm>
                        <a:off x="5917171" y="1823236"/>
                        <a:ext cx="265545" cy="194829"/>
                      </a:xfrm>
                      <a:prstGeom prst="rect">
                        <a:avLst/>
                      </a:prstGeom>
                    </p:spPr>
                  </p:pic>
                </p:oleObj>
              </mc:Fallback>
            </mc:AlternateContent>
          </a:graphicData>
        </a:graphic>
      </p:graphicFrame>
      <p:sp>
        <p:nvSpPr>
          <p:cNvPr id="26" name="Content Placeholder 25">
            <a:extLst>
              <a:ext uri="{FF2B5EF4-FFF2-40B4-BE49-F238E27FC236}">
                <a16:creationId xmlns:a16="http://schemas.microsoft.com/office/drawing/2014/main" id="{2B96BA50-1DF5-238C-E45C-DB60586A4226}"/>
              </a:ext>
            </a:extLst>
          </p:cNvPr>
          <p:cNvSpPr>
            <a:spLocks noGrp="1"/>
          </p:cNvSpPr>
          <p:nvPr>
            <p:ph sz="quarter" idx="13"/>
          </p:nvPr>
        </p:nvSpPr>
        <p:spPr>
          <a:xfrm>
            <a:off x="6485360" y="1689603"/>
            <a:ext cx="3681716" cy="374906"/>
          </a:xfrm>
        </p:spPr>
        <p:txBody>
          <a:bodyPr wrap="square" lIns="0" tIns="18000" rIns="0" bIns="18000" anchor="ctr" anchorCtr="0">
            <a:spAutoFit/>
          </a:bodyPr>
          <a:lstStyle/>
          <a:p>
            <a:pPr marL="0" indent="0">
              <a:buNone/>
            </a:pPr>
            <a:r>
              <a:rPr lang="en-US" sz="2200" dirty="0"/>
              <a:t>related: principle of simplicity</a:t>
            </a:r>
          </a:p>
        </p:txBody>
      </p:sp>
      <p:sp>
        <p:nvSpPr>
          <p:cNvPr id="27" name="Content Placeholder 26">
            <a:extLst>
              <a:ext uri="{FF2B5EF4-FFF2-40B4-BE49-F238E27FC236}">
                <a16:creationId xmlns:a16="http://schemas.microsoft.com/office/drawing/2014/main" id="{91F0DB33-AD0B-C1FD-6843-0489F15CA737}"/>
              </a:ext>
            </a:extLst>
          </p:cNvPr>
          <p:cNvSpPr>
            <a:spLocks noGrp="1"/>
          </p:cNvSpPr>
          <p:nvPr>
            <p:ph sz="quarter" idx="14"/>
          </p:nvPr>
        </p:nvSpPr>
        <p:spPr>
          <a:xfrm>
            <a:off x="605609" y="2151249"/>
            <a:ext cx="4065064" cy="374906"/>
          </a:xfrm>
        </p:spPr>
        <p:txBody>
          <a:bodyPr wrap="square" lIns="0" tIns="18000" rIns="0" bIns="18000" anchor="ctr" anchorCtr="0">
            <a:spAutoFit/>
          </a:bodyPr>
          <a:lstStyle/>
          <a:p>
            <a:pPr marL="342900" indent="-342900"/>
            <a:r>
              <a:rPr lang="en-US" sz="2200" dirty="0"/>
              <a:t>Principle of fail-safe defaults</a:t>
            </a:r>
          </a:p>
        </p:txBody>
      </p:sp>
      <p:graphicFrame>
        <p:nvGraphicFramePr>
          <p:cNvPr id="48" name="Object 47" descr="A right headed arrow.">
            <a:extLst>
              <a:ext uri="{FF2B5EF4-FFF2-40B4-BE49-F238E27FC236}">
                <a16:creationId xmlns:a16="http://schemas.microsoft.com/office/drawing/2014/main" id="{5CC8E337-FA2F-15C2-BF6D-730E4139C505}"/>
              </a:ext>
            </a:extLst>
          </p:cNvPr>
          <p:cNvGraphicFramePr>
            <a:graphicFrameLocks noChangeAspect="1"/>
          </p:cNvGraphicFramePr>
          <p:nvPr>
            <p:extLst>
              <p:ext uri="{D42A27DB-BD31-4B8C-83A1-F6EECF244321}">
                <p14:modId xmlns:p14="http://schemas.microsoft.com/office/powerpoint/2010/main" val="3031416314"/>
              </p:ext>
            </p:extLst>
          </p:nvPr>
        </p:nvGraphicFramePr>
        <p:xfrm>
          <a:off x="5903258" y="2273117"/>
          <a:ext cx="265545" cy="194829"/>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48" name="Object 47" descr="A right headed arrow.">
                        <a:extLst>
                          <a:ext uri="{FF2B5EF4-FFF2-40B4-BE49-F238E27FC236}">
                            <a16:creationId xmlns:a16="http://schemas.microsoft.com/office/drawing/2014/main" id="{5CC8E337-FA2F-15C2-BF6D-730E4139C505}"/>
                          </a:ext>
                        </a:extLst>
                      </p:cNvPr>
                      <p:cNvPicPr/>
                      <p:nvPr/>
                    </p:nvPicPr>
                    <p:blipFill>
                      <a:blip r:embed="rId3"/>
                      <a:stretch>
                        <a:fillRect/>
                      </a:stretch>
                    </p:blipFill>
                    <p:spPr>
                      <a:xfrm>
                        <a:off x="5903258" y="2273117"/>
                        <a:ext cx="265545" cy="194829"/>
                      </a:xfrm>
                      <a:prstGeom prst="rect">
                        <a:avLst/>
                      </a:prstGeom>
                    </p:spPr>
                  </p:pic>
                </p:oleObj>
              </mc:Fallback>
            </mc:AlternateContent>
          </a:graphicData>
        </a:graphic>
      </p:graphicFrame>
      <p:sp>
        <p:nvSpPr>
          <p:cNvPr id="28" name="Content Placeholder 27">
            <a:extLst>
              <a:ext uri="{FF2B5EF4-FFF2-40B4-BE49-F238E27FC236}">
                <a16:creationId xmlns:a16="http://schemas.microsoft.com/office/drawing/2014/main" id="{73C93BBF-A027-4B9E-BED1-63CD4BF5C2AC}"/>
              </a:ext>
            </a:extLst>
          </p:cNvPr>
          <p:cNvSpPr>
            <a:spLocks noGrp="1"/>
          </p:cNvSpPr>
          <p:nvPr>
            <p:ph sz="quarter" idx="15"/>
          </p:nvPr>
        </p:nvSpPr>
        <p:spPr>
          <a:xfrm>
            <a:off x="6467061" y="2157349"/>
            <a:ext cx="4065064" cy="374906"/>
          </a:xfrm>
        </p:spPr>
        <p:txBody>
          <a:bodyPr wrap="square" lIns="0" tIns="18000" rIns="0" bIns="18000" anchor="ctr" anchorCtr="0">
            <a:spAutoFit/>
          </a:bodyPr>
          <a:lstStyle/>
          <a:p>
            <a:pPr marL="0" indent="0">
              <a:buNone/>
            </a:pPr>
            <a:r>
              <a:rPr lang="en-US" sz="2200" dirty="0"/>
              <a:t>default should be: no permission</a:t>
            </a:r>
          </a:p>
        </p:txBody>
      </p:sp>
      <p:sp>
        <p:nvSpPr>
          <p:cNvPr id="29" name="Content Placeholder 28">
            <a:extLst>
              <a:ext uri="{FF2B5EF4-FFF2-40B4-BE49-F238E27FC236}">
                <a16:creationId xmlns:a16="http://schemas.microsoft.com/office/drawing/2014/main" id="{4501CA1C-8B4A-C188-5FDF-D3E4E3EAD1DA}"/>
              </a:ext>
            </a:extLst>
          </p:cNvPr>
          <p:cNvSpPr>
            <a:spLocks noGrp="1"/>
          </p:cNvSpPr>
          <p:nvPr>
            <p:ph sz="quarter" idx="16"/>
          </p:nvPr>
        </p:nvSpPr>
        <p:spPr>
          <a:xfrm>
            <a:off x="633733" y="2603369"/>
            <a:ext cx="4340223" cy="374906"/>
          </a:xfrm>
        </p:spPr>
        <p:txBody>
          <a:bodyPr wrap="square" lIns="0" tIns="18000" rIns="0" bIns="18000" anchor="ctr" anchorCtr="0">
            <a:spAutoFit/>
          </a:bodyPr>
          <a:lstStyle/>
          <a:p>
            <a:pPr marL="342900" indent="-342900"/>
            <a:r>
              <a:rPr lang="en-US" sz="2200" dirty="0"/>
              <a:t>Principle of complete mediation</a:t>
            </a:r>
          </a:p>
        </p:txBody>
      </p:sp>
      <p:graphicFrame>
        <p:nvGraphicFramePr>
          <p:cNvPr id="49" name="Object 48" descr="A right headed arrow.">
            <a:extLst>
              <a:ext uri="{FF2B5EF4-FFF2-40B4-BE49-F238E27FC236}">
                <a16:creationId xmlns:a16="http://schemas.microsoft.com/office/drawing/2014/main" id="{135BA9FE-0F4D-9BC7-1768-47D661D80B66}"/>
              </a:ext>
            </a:extLst>
          </p:cNvPr>
          <p:cNvGraphicFramePr>
            <a:graphicFrameLocks noChangeAspect="1"/>
          </p:cNvGraphicFramePr>
          <p:nvPr>
            <p:extLst>
              <p:ext uri="{D42A27DB-BD31-4B8C-83A1-F6EECF244321}">
                <p14:modId xmlns:p14="http://schemas.microsoft.com/office/powerpoint/2010/main" val="3443334398"/>
              </p:ext>
            </p:extLst>
          </p:nvPr>
        </p:nvGraphicFramePr>
        <p:xfrm>
          <a:off x="5931383" y="2763081"/>
          <a:ext cx="265545" cy="194829"/>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49" name="Object 48" descr="A right headed arrow.">
                        <a:extLst>
                          <a:ext uri="{FF2B5EF4-FFF2-40B4-BE49-F238E27FC236}">
                            <a16:creationId xmlns:a16="http://schemas.microsoft.com/office/drawing/2014/main" id="{135BA9FE-0F4D-9BC7-1768-47D661D80B66}"/>
                          </a:ext>
                        </a:extLst>
                      </p:cNvPr>
                      <p:cNvPicPr/>
                      <p:nvPr/>
                    </p:nvPicPr>
                    <p:blipFill>
                      <a:blip r:embed="rId3"/>
                      <a:stretch>
                        <a:fillRect/>
                      </a:stretch>
                    </p:blipFill>
                    <p:spPr>
                      <a:xfrm>
                        <a:off x="5931383" y="2763081"/>
                        <a:ext cx="265545" cy="194829"/>
                      </a:xfrm>
                      <a:prstGeom prst="rect">
                        <a:avLst/>
                      </a:prstGeom>
                    </p:spPr>
                  </p:pic>
                </p:oleObj>
              </mc:Fallback>
            </mc:AlternateContent>
          </a:graphicData>
        </a:graphic>
      </p:graphicFrame>
      <p:sp>
        <p:nvSpPr>
          <p:cNvPr id="30" name="Content Placeholder 29">
            <a:extLst>
              <a:ext uri="{FF2B5EF4-FFF2-40B4-BE49-F238E27FC236}">
                <a16:creationId xmlns:a16="http://schemas.microsoft.com/office/drawing/2014/main" id="{C1F150B4-7C36-8270-9A21-99392CDE8FD2}"/>
              </a:ext>
            </a:extLst>
          </p:cNvPr>
          <p:cNvSpPr>
            <a:spLocks noGrp="1"/>
          </p:cNvSpPr>
          <p:nvPr>
            <p:ph sz="quarter" idx="17"/>
          </p:nvPr>
        </p:nvSpPr>
        <p:spPr>
          <a:xfrm>
            <a:off x="6467800" y="2603573"/>
            <a:ext cx="3017722" cy="374906"/>
          </a:xfrm>
        </p:spPr>
        <p:txBody>
          <a:bodyPr wrap="square" lIns="0" tIns="18000" rIns="0" bIns="18000" anchor="ctr" anchorCtr="0">
            <a:spAutoFit/>
          </a:bodyPr>
          <a:lstStyle/>
          <a:p>
            <a:pPr marL="0" indent="0">
              <a:buNone/>
            </a:pPr>
            <a:r>
              <a:rPr lang="en-US" sz="2200" dirty="0"/>
              <a:t>check every access</a:t>
            </a:r>
          </a:p>
        </p:txBody>
      </p:sp>
      <p:sp>
        <p:nvSpPr>
          <p:cNvPr id="31" name="Content Placeholder 30">
            <a:extLst>
              <a:ext uri="{FF2B5EF4-FFF2-40B4-BE49-F238E27FC236}">
                <a16:creationId xmlns:a16="http://schemas.microsoft.com/office/drawing/2014/main" id="{6592ED9D-5E1C-6F4F-5CAC-CFC79784447D}"/>
              </a:ext>
            </a:extLst>
          </p:cNvPr>
          <p:cNvSpPr>
            <a:spLocks noGrp="1"/>
          </p:cNvSpPr>
          <p:nvPr>
            <p:ph sz="quarter" idx="18"/>
          </p:nvPr>
        </p:nvSpPr>
        <p:spPr>
          <a:xfrm>
            <a:off x="641864" y="3065395"/>
            <a:ext cx="4915845" cy="374906"/>
          </a:xfrm>
        </p:spPr>
        <p:txBody>
          <a:bodyPr wrap="square" lIns="0" tIns="18000" rIns="0" bIns="18000" anchor="ctr" anchorCtr="0">
            <a:spAutoFit/>
          </a:bodyPr>
          <a:lstStyle/>
          <a:p>
            <a:pPr marL="342900" indent="-342900"/>
            <a:r>
              <a:rPr lang="en-US" sz="2200" dirty="0"/>
              <a:t>Principle of least authority (</a:t>
            </a:r>
            <a:r>
              <a:rPr lang="en-US" sz="2200" spc="-200" dirty="0"/>
              <a:t>P O L </a:t>
            </a:r>
            <a:r>
              <a:rPr lang="en-US" sz="2200" dirty="0"/>
              <a:t>A)</a:t>
            </a:r>
          </a:p>
        </p:txBody>
      </p:sp>
      <p:graphicFrame>
        <p:nvGraphicFramePr>
          <p:cNvPr id="50" name="Object 49" descr="A right headed arrow.">
            <a:extLst>
              <a:ext uri="{FF2B5EF4-FFF2-40B4-BE49-F238E27FC236}">
                <a16:creationId xmlns:a16="http://schemas.microsoft.com/office/drawing/2014/main" id="{800D2D55-D208-6F67-5F18-A8BEF9237C6A}"/>
              </a:ext>
            </a:extLst>
          </p:cNvPr>
          <p:cNvGraphicFramePr>
            <a:graphicFrameLocks noChangeAspect="1"/>
          </p:cNvGraphicFramePr>
          <p:nvPr>
            <p:extLst>
              <p:ext uri="{D42A27DB-BD31-4B8C-83A1-F6EECF244321}">
                <p14:modId xmlns:p14="http://schemas.microsoft.com/office/powerpoint/2010/main" val="1425726173"/>
              </p:ext>
            </p:extLst>
          </p:nvPr>
        </p:nvGraphicFramePr>
        <p:xfrm>
          <a:off x="5931383" y="3197155"/>
          <a:ext cx="265545" cy="194829"/>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50" name="Object 49" descr="A right headed arrow.">
                        <a:extLst>
                          <a:ext uri="{FF2B5EF4-FFF2-40B4-BE49-F238E27FC236}">
                            <a16:creationId xmlns:a16="http://schemas.microsoft.com/office/drawing/2014/main" id="{800D2D55-D208-6F67-5F18-A8BEF9237C6A}"/>
                          </a:ext>
                        </a:extLst>
                      </p:cNvPr>
                      <p:cNvPicPr/>
                      <p:nvPr/>
                    </p:nvPicPr>
                    <p:blipFill>
                      <a:blip r:embed="rId3"/>
                      <a:stretch>
                        <a:fillRect/>
                      </a:stretch>
                    </p:blipFill>
                    <p:spPr>
                      <a:xfrm>
                        <a:off x="5931383" y="3197155"/>
                        <a:ext cx="265545" cy="194829"/>
                      </a:xfrm>
                      <a:prstGeom prst="rect">
                        <a:avLst/>
                      </a:prstGeom>
                    </p:spPr>
                  </p:pic>
                </p:oleObj>
              </mc:Fallback>
            </mc:AlternateContent>
          </a:graphicData>
        </a:graphic>
      </p:graphicFrame>
      <p:sp>
        <p:nvSpPr>
          <p:cNvPr id="32" name="Content Placeholder 31">
            <a:extLst>
              <a:ext uri="{FF2B5EF4-FFF2-40B4-BE49-F238E27FC236}">
                <a16:creationId xmlns:a16="http://schemas.microsoft.com/office/drawing/2014/main" id="{742CBC96-0993-500B-00ED-95DA4FC7175E}"/>
              </a:ext>
            </a:extLst>
          </p:cNvPr>
          <p:cNvSpPr>
            <a:spLocks noGrp="1"/>
          </p:cNvSpPr>
          <p:nvPr>
            <p:ph sz="quarter" idx="19"/>
          </p:nvPr>
        </p:nvSpPr>
        <p:spPr>
          <a:xfrm>
            <a:off x="6505161" y="3065395"/>
            <a:ext cx="3965912" cy="374906"/>
          </a:xfrm>
        </p:spPr>
        <p:txBody>
          <a:bodyPr wrap="square" lIns="0" tIns="18000" rIns="0" bIns="18000" anchor="ctr" anchorCtr="0">
            <a:spAutoFit/>
          </a:bodyPr>
          <a:lstStyle/>
          <a:p>
            <a:pPr marL="0" indent="0">
              <a:buNone/>
            </a:pPr>
            <a:r>
              <a:rPr lang="en-US" sz="2200" dirty="0"/>
              <a:t>aka principle of </a:t>
            </a:r>
            <a:r>
              <a:rPr lang="en-US" sz="2200" i="1" dirty="0"/>
              <a:t>least privilege</a:t>
            </a:r>
            <a:endParaRPr lang="en-US" sz="2200" dirty="0"/>
          </a:p>
        </p:txBody>
      </p:sp>
      <p:sp>
        <p:nvSpPr>
          <p:cNvPr id="33" name="Content Placeholder 32">
            <a:extLst>
              <a:ext uri="{FF2B5EF4-FFF2-40B4-BE49-F238E27FC236}">
                <a16:creationId xmlns:a16="http://schemas.microsoft.com/office/drawing/2014/main" id="{BA764AD6-BCD6-06F3-78CA-E788C8EFC396}"/>
              </a:ext>
            </a:extLst>
          </p:cNvPr>
          <p:cNvSpPr>
            <a:spLocks noGrp="1"/>
          </p:cNvSpPr>
          <p:nvPr>
            <p:ph sz="quarter" idx="20"/>
          </p:nvPr>
        </p:nvSpPr>
        <p:spPr>
          <a:xfrm>
            <a:off x="634185" y="3489321"/>
            <a:ext cx="4299489" cy="374906"/>
          </a:xfrm>
        </p:spPr>
        <p:txBody>
          <a:bodyPr wrap="square" lIns="0" tIns="18000" rIns="0" bIns="18000" anchor="ctr" anchorCtr="0">
            <a:spAutoFit/>
          </a:bodyPr>
          <a:lstStyle/>
          <a:p>
            <a:pPr marL="342900" indent="-342900"/>
            <a:r>
              <a:rPr lang="en-US" sz="2200" dirty="0"/>
              <a:t>Principle of privilege separation</a:t>
            </a:r>
          </a:p>
        </p:txBody>
      </p:sp>
      <p:graphicFrame>
        <p:nvGraphicFramePr>
          <p:cNvPr id="51" name="Object 50" descr="A right headed arrow.">
            <a:extLst>
              <a:ext uri="{FF2B5EF4-FFF2-40B4-BE49-F238E27FC236}">
                <a16:creationId xmlns:a16="http://schemas.microsoft.com/office/drawing/2014/main" id="{EC31C4BC-1BC8-B245-CD5D-74C432540E76}"/>
              </a:ext>
            </a:extLst>
          </p:cNvPr>
          <p:cNvGraphicFramePr>
            <a:graphicFrameLocks noChangeAspect="1"/>
          </p:cNvGraphicFramePr>
          <p:nvPr>
            <p:extLst>
              <p:ext uri="{D42A27DB-BD31-4B8C-83A1-F6EECF244321}">
                <p14:modId xmlns:p14="http://schemas.microsoft.com/office/powerpoint/2010/main" val="276041394"/>
              </p:ext>
            </p:extLst>
          </p:nvPr>
        </p:nvGraphicFramePr>
        <p:xfrm>
          <a:off x="5918695" y="3613233"/>
          <a:ext cx="265545" cy="194829"/>
        </p:xfrm>
        <a:graphic>
          <a:graphicData uri="http://schemas.openxmlformats.org/presentationml/2006/ole">
            <mc:AlternateContent xmlns:mc="http://schemas.openxmlformats.org/markup-compatibility/2006">
              <mc:Choice xmlns:v="urn:schemas-microsoft-com:vml" Requires="v">
                <p:oleObj name="Equation" r:id="rId7" imgW="190440" imgH="139680" progId="Equation.DSMT4">
                  <p:embed/>
                </p:oleObj>
              </mc:Choice>
              <mc:Fallback>
                <p:oleObj name="Equation" r:id="rId7" imgW="190440" imgH="139680" progId="Equation.DSMT4">
                  <p:embed/>
                  <p:pic>
                    <p:nvPicPr>
                      <p:cNvPr id="51" name="Object 50" descr="A right headed arrow.">
                        <a:extLst>
                          <a:ext uri="{FF2B5EF4-FFF2-40B4-BE49-F238E27FC236}">
                            <a16:creationId xmlns:a16="http://schemas.microsoft.com/office/drawing/2014/main" id="{EC31C4BC-1BC8-B245-CD5D-74C432540E76}"/>
                          </a:ext>
                        </a:extLst>
                      </p:cNvPr>
                      <p:cNvPicPr/>
                      <p:nvPr/>
                    </p:nvPicPr>
                    <p:blipFill>
                      <a:blip r:embed="rId3"/>
                      <a:stretch>
                        <a:fillRect/>
                      </a:stretch>
                    </p:blipFill>
                    <p:spPr>
                      <a:xfrm>
                        <a:off x="5918695" y="3613233"/>
                        <a:ext cx="265545" cy="194829"/>
                      </a:xfrm>
                      <a:prstGeom prst="rect">
                        <a:avLst/>
                      </a:prstGeom>
                    </p:spPr>
                  </p:pic>
                </p:oleObj>
              </mc:Fallback>
            </mc:AlternateContent>
          </a:graphicData>
        </a:graphic>
      </p:graphicFrame>
      <p:sp>
        <p:nvSpPr>
          <p:cNvPr id="34" name="Content Placeholder 33">
            <a:extLst>
              <a:ext uri="{FF2B5EF4-FFF2-40B4-BE49-F238E27FC236}">
                <a16:creationId xmlns:a16="http://schemas.microsoft.com/office/drawing/2014/main" id="{1BE889DF-ECCB-8FAD-5AC0-5FB223D6E15C}"/>
              </a:ext>
            </a:extLst>
          </p:cNvPr>
          <p:cNvSpPr>
            <a:spLocks noGrp="1"/>
          </p:cNvSpPr>
          <p:nvPr>
            <p:ph sz="quarter" idx="21"/>
          </p:nvPr>
        </p:nvSpPr>
        <p:spPr>
          <a:xfrm>
            <a:off x="6497985" y="3489321"/>
            <a:ext cx="2531369" cy="374906"/>
          </a:xfrm>
        </p:spPr>
        <p:txBody>
          <a:bodyPr wrap="square" lIns="0" tIns="18000" rIns="0" bIns="18000" anchor="ctr" anchorCtr="0">
            <a:spAutoFit/>
          </a:bodyPr>
          <a:lstStyle/>
          <a:p>
            <a:pPr marL="0" indent="0">
              <a:buNone/>
            </a:pPr>
            <a:r>
              <a:rPr lang="en-US" sz="2200" dirty="0"/>
              <a:t>split up privileges</a:t>
            </a:r>
          </a:p>
        </p:txBody>
      </p:sp>
      <p:sp>
        <p:nvSpPr>
          <p:cNvPr id="35" name="Content Placeholder 34">
            <a:extLst>
              <a:ext uri="{FF2B5EF4-FFF2-40B4-BE49-F238E27FC236}">
                <a16:creationId xmlns:a16="http://schemas.microsoft.com/office/drawing/2014/main" id="{2B8EE227-DED4-5A28-ABE3-B4A106329AFE}"/>
              </a:ext>
            </a:extLst>
          </p:cNvPr>
          <p:cNvSpPr>
            <a:spLocks noGrp="1"/>
          </p:cNvSpPr>
          <p:nvPr>
            <p:ph sz="quarter" idx="22"/>
          </p:nvPr>
        </p:nvSpPr>
        <p:spPr>
          <a:xfrm>
            <a:off x="607706" y="3973216"/>
            <a:ext cx="5114740" cy="374906"/>
          </a:xfrm>
        </p:spPr>
        <p:txBody>
          <a:bodyPr wrap="square" lIns="0" tIns="18000" rIns="0" bIns="18000" anchor="ctr" anchorCtr="0">
            <a:spAutoFit/>
          </a:bodyPr>
          <a:lstStyle/>
          <a:p>
            <a:pPr marL="342900" indent="-342900"/>
            <a:r>
              <a:rPr lang="en-US" sz="2200" dirty="0"/>
              <a:t>Principle of least common mechanism</a:t>
            </a:r>
          </a:p>
        </p:txBody>
      </p:sp>
      <p:sp>
        <p:nvSpPr>
          <p:cNvPr id="36" name="Content Placeholder 35">
            <a:extLst>
              <a:ext uri="{FF2B5EF4-FFF2-40B4-BE49-F238E27FC236}">
                <a16:creationId xmlns:a16="http://schemas.microsoft.com/office/drawing/2014/main" id="{47EF28C1-6E82-F849-EB31-30252595AC11}"/>
              </a:ext>
            </a:extLst>
          </p:cNvPr>
          <p:cNvSpPr>
            <a:spLocks noGrp="1"/>
          </p:cNvSpPr>
          <p:nvPr>
            <p:ph sz="quarter" idx="23"/>
          </p:nvPr>
        </p:nvSpPr>
        <p:spPr>
          <a:xfrm>
            <a:off x="641816" y="4395116"/>
            <a:ext cx="3520610" cy="374906"/>
          </a:xfrm>
        </p:spPr>
        <p:txBody>
          <a:bodyPr wrap="square" lIns="0" tIns="18000" rIns="0" bIns="18000" anchor="ctr" anchorCtr="0">
            <a:spAutoFit/>
          </a:bodyPr>
          <a:lstStyle/>
          <a:p>
            <a:pPr marL="342900" indent="-342900"/>
            <a:r>
              <a:rPr lang="en-US" sz="2200" dirty="0"/>
              <a:t>Principle of Open Design</a:t>
            </a:r>
          </a:p>
        </p:txBody>
      </p:sp>
      <p:graphicFrame>
        <p:nvGraphicFramePr>
          <p:cNvPr id="53" name="Object 52" descr="A right headed arrow.">
            <a:extLst>
              <a:ext uri="{FF2B5EF4-FFF2-40B4-BE49-F238E27FC236}">
                <a16:creationId xmlns:a16="http://schemas.microsoft.com/office/drawing/2014/main" id="{742F28A2-942A-0F8F-0FA5-312F297156FC}"/>
              </a:ext>
            </a:extLst>
          </p:cNvPr>
          <p:cNvGraphicFramePr>
            <a:graphicFrameLocks noChangeAspect="1"/>
          </p:cNvGraphicFramePr>
          <p:nvPr>
            <p:extLst>
              <p:ext uri="{D42A27DB-BD31-4B8C-83A1-F6EECF244321}">
                <p14:modId xmlns:p14="http://schemas.microsoft.com/office/powerpoint/2010/main" val="2724265031"/>
              </p:ext>
            </p:extLst>
          </p:nvPr>
        </p:nvGraphicFramePr>
        <p:xfrm>
          <a:off x="5917170" y="4534907"/>
          <a:ext cx="265545" cy="194829"/>
        </p:xfrm>
        <a:graphic>
          <a:graphicData uri="http://schemas.openxmlformats.org/presentationml/2006/ole">
            <mc:AlternateContent xmlns:mc="http://schemas.openxmlformats.org/markup-compatibility/2006">
              <mc:Choice xmlns:v="urn:schemas-microsoft-com:vml" Requires="v">
                <p:oleObj name="Equation" r:id="rId8" imgW="190440" imgH="139680" progId="Equation.DSMT4">
                  <p:embed/>
                </p:oleObj>
              </mc:Choice>
              <mc:Fallback>
                <p:oleObj name="Equation" r:id="rId8" imgW="190440" imgH="139680" progId="Equation.DSMT4">
                  <p:embed/>
                  <p:pic>
                    <p:nvPicPr>
                      <p:cNvPr id="53" name="Object 52" descr="A right headed arrow.">
                        <a:extLst>
                          <a:ext uri="{FF2B5EF4-FFF2-40B4-BE49-F238E27FC236}">
                            <a16:creationId xmlns:a16="http://schemas.microsoft.com/office/drawing/2014/main" id="{742F28A2-942A-0F8F-0FA5-312F297156FC}"/>
                          </a:ext>
                        </a:extLst>
                      </p:cNvPr>
                      <p:cNvPicPr/>
                      <p:nvPr/>
                    </p:nvPicPr>
                    <p:blipFill>
                      <a:blip r:embed="rId3"/>
                      <a:stretch>
                        <a:fillRect/>
                      </a:stretch>
                    </p:blipFill>
                    <p:spPr>
                      <a:xfrm>
                        <a:off x="5917170" y="4534907"/>
                        <a:ext cx="265545" cy="194829"/>
                      </a:xfrm>
                      <a:prstGeom prst="rect">
                        <a:avLst/>
                      </a:prstGeom>
                    </p:spPr>
                  </p:pic>
                </p:oleObj>
              </mc:Fallback>
            </mc:AlternateContent>
          </a:graphicData>
        </a:graphic>
      </p:graphicFrame>
      <p:sp>
        <p:nvSpPr>
          <p:cNvPr id="37" name="Content Placeholder 36">
            <a:extLst>
              <a:ext uri="{FF2B5EF4-FFF2-40B4-BE49-F238E27FC236}">
                <a16:creationId xmlns:a16="http://schemas.microsoft.com/office/drawing/2014/main" id="{32C98270-7DF0-C7C6-F780-50F8C3F432AE}"/>
              </a:ext>
            </a:extLst>
          </p:cNvPr>
          <p:cNvSpPr>
            <a:spLocks noGrp="1"/>
          </p:cNvSpPr>
          <p:nvPr>
            <p:ph sz="quarter" idx="24"/>
          </p:nvPr>
        </p:nvSpPr>
        <p:spPr>
          <a:xfrm>
            <a:off x="6488605" y="4444868"/>
            <a:ext cx="4219979" cy="374906"/>
          </a:xfrm>
        </p:spPr>
        <p:txBody>
          <a:bodyPr wrap="square" lIns="0" tIns="18000" rIns="0" bIns="18000" anchor="ctr" anchorCtr="0">
            <a:spAutoFit/>
          </a:bodyPr>
          <a:lstStyle/>
          <a:p>
            <a:pPr marL="0" indent="0">
              <a:buNone/>
            </a:pPr>
            <a:r>
              <a:rPr lang="en-US" sz="2200" dirty="0"/>
              <a:t>generalizes </a:t>
            </a:r>
            <a:r>
              <a:rPr lang="en-US" sz="2200" i="1" dirty="0" err="1"/>
              <a:t>Kerckhoffs</a:t>
            </a:r>
            <a:r>
              <a:rPr lang="en-US" sz="2200" i="1" dirty="0"/>
              <a:t>’ principle</a:t>
            </a:r>
            <a:endParaRPr lang="en-US" sz="2200" dirty="0"/>
          </a:p>
        </p:txBody>
      </p:sp>
      <p:sp>
        <p:nvSpPr>
          <p:cNvPr id="38" name="Content Placeholder 37">
            <a:extLst>
              <a:ext uri="{FF2B5EF4-FFF2-40B4-BE49-F238E27FC236}">
                <a16:creationId xmlns:a16="http://schemas.microsoft.com/office/drawing/2014/main" id="{9B699EF9-E8BD-95BA-B361-6047374A73A1}"/>
              </a:ext>
            </a:extLst>
          </p:cNvPr>
          <p:cNvSpPr>
            <a:spLocks noGrp="1"/>
          </p:cNvSpPr>
          <p:nvPr>
            <p:ph sz="quarter" idx="25"/>
          </p:nvPr>
        </p:nvSpPr>
        <p:spPr>
          <a:xfrm>
            <a:off x="651711" y="4884278"/>
            <a:ext cx="5303560" cy="374906"/>
          </a:xfrm>
        </p:spPr>
        <p:txBody>
          <a:bodyPr wrap="square" lIns="0" tIns="18000" rIns="0" bIns="18000" anchor="ctr" anchorCtr="0">
            <a:spAutoFit/>
          </a:bodyPr>
          <a:lstStyle/>
          <a:p>
            <a:pPr marL="342900" indent="-342900"/>
            <a:r>
              <a:rPr lang="en-US" sz="2200" dirty="0"/>
              <a:t>Principle of Psychological Acceptability</a:t>
            </a:r>
          </a:p>
        </p:txBody>
      </p:sp>
    </p:spTree>
    <p:extLst>
      <p:ext uri="{BB962C8B-B14F-4D97-AF65-F5344CB8AC3E}">
        <p14:creationId xmlns:p14="http://schemas.microsoft.com/office/powerpoint/2010/main" val="1021734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322AEC5-29E2-8FE6-ADF6-2C6548228E35}"/>
              </a:ext>
            </a:extLst>
          </p:cNvPr>
          <p:cNvSpPr>
            <a:spLocks noGrp="1"/>
          </p:cNvSpPr>
          <p:nvPr>
            <p:ph type="title"/>
          </p:nvPr>
        </p:nvSpPr>
        <p:spPr>
          <a:xfrm>
            <a:off x="641480" y="299927"/>
            <a:ext cx="10908106" cy="559572"/>
          </a:xfrm>
        </p:spPr>
        <p:txBody>
          <a:bodyPr wrap="square" lIns="0" tIns="18000" rIns="0" bIns="18000" anchor="ctr" anchorCtr="0">
            <a:spAutoFit/>
          </a:bodyPr>
          <a:lstStyle/>
          <a:p>
            <a:r>
              <a:rPr lang="en-US" sz="3400" dirty="0"/>
              <a:t>Incidentally, about “Principle of Open Design”</a:t>
            </a:r>
          </a:p>
        </p:txBody>
      </p:sp>
      <p:sp>
        <p:nvSpPr>
          <p:cNvPr id="30" name="Content Placeholder 29">
            <a:extLst>
              <a:ext uri="{FF2B5EF4-FFF2-40B4-BE49-F238E27FC236}">
                <a16:creationId xmlns:a16="http://schemas.microsoft.com/office/drawing/2014/main" id="{7A6F0642-FCCE-1271-BB77-94BD13E9E4BE}"/>
              </a:ext>
            </a:extLst>
          </p:cNvPr>
          <p:cNvSpPr>
            <a:spLocks noGrp="1"/>
          </p:cNvSpPr>
          <p:nvPr>
            <p:ph sz="quarter" idx="13"/>
          </p:nvPr>
        </p:nvSpPr>
        <p:spPr>
          <a:xfrm>
            <a:off x="641478" y="1234632"/>
            <a:ext cx="10917015" cy="467239"/>
          </a:xfrm>
        </p:spPr>
        <p:txBody>
          <a:bodyPr wrap="square" lIns="0" tIns="18000" rIns="0" bIns="18000" anchor="ctr" anchorCtr="0">
            <a:spAutoFit/>
          </a:bodyPr>
          <a:lstStyle/>
          <a:p>
            <a:pPr marL="0" indent="0">
              <a:buNone/>
            </a:pPr>
            <a:r>
              <a:rPr lang="en-US" sz="2800" dirty="0"/>
              <a:t>“Given enough eyeballs, all bugs are shallow” (Linus’ Law)</a:t>
            </a:r>
          </a:p>
        </p:txBody>
      </p:sp>
      <p:sp>
        <p:nvSpPr>
          <p:cNvPr id="31" name="Content Placeholder 30">
            <a:extLst>
              <a:ext uri="{FF2B5EF4-FFF2-40B4-BE49-F238E27FC236}">
                <a16:creationId xmlns:a16="http://schemas.microsoft.com/office/drawing/2014/main" id="{13990FD7-0062-6F93-7B46-2CD180A40294}"/>
              </a:ext>
            </a:extLst>
          </p:cNvPr>
          <p:cNvSpPr>
            <a:spLocks noGrp="1"/>
          </p:cNvSpPr>
          <p:nvPr>
            <p:ph sz="quarter" idx="14"/>
          </p:nvPr>
        </p:nvSpPr>
        <p:spPr>
          <a:xfrm>
            <a:off x="7411058" y="1915781"/>
            <a:ext cx="4138528" cy="467239"/>
          </a:xfrm>
        </p:spPr>
        <p:txBody>
          <a:bodyPr wrap="square" lIns="0" tIns="18000" rIns="0" bIns="18000" anchor="ctr" anchorCtr="0">
            <a:spAutoFit/>
          </a:bodyPr>
          <a:lstStyle/>
          <a:p>
            <a:pPr marL="0" indent="0">
              <a:buNone/>
            </a:pPr>
            <a:r>
              <a:rPr lang="en-US" sz="2800" dirty="0"/>
              <a:t>-- Eric Raymond</a:t>
            </a:r>
          </a:p>
        </p:txBody>
      </p:sp>
      <p:sp>
        <p:nvSpPr>
          <p:cNvPr id="32" name="Content Placeholder 31">
            <a:extLst>
              <a:ext uri="{FF2B5EF4-FFF2-40B4-BE49-F238E27FC236}">
                <a16:creationId xmlns:a16="http://schemas.microsoft.com/office/drawing/2014/main" id="{097FF70B-8CAD-CC98-6E0F-848EE3312F50}"/>
              </a:ext>
            </a:extLst>
          </p:cNvPr>
          <p:cNvSpPr>
            <a:spLocks noGrp="1"/>
          </p:cNvSpPr>
          <p:nvPr>
            <p:ph sz="quarter" idx="15"/>
          </p:nvPr>
        </p:nvSpPr>
        <p:spPr>
          <a:xfrm>
            <a:off x="641479" y="2546300"/>
            <a:ext cx="10926634" cy="1405957"/>
          </a:xfrm>
        </p:spPr>
        <p:txBody>
          <a:bodyPr wrap="square" lIns="0" tIns="18000" rIns="0" bIns="18000" anchor="ctr" anchorCtr="0">
            <a:spAutoFit/>
          </a:bodyPr>
          <a:lstStyle/>
          <a:p>
            <a:pPr marL="0" indent="0">
              <a:spcBef>
                <a:spcPts val="600"/>
              </a:spcBef>
              <a:buNone/>
            </a:pPr>
            <a:r>
              <a:rPr lang="en-US" sz="2800" dirty="0"/>
              <a:t>Hotly debated. </a:t>
            </a:r>
          </a:p>
          <a:p>
            <a:pPr marL="0" indent="0">
              <a:spcBef>
                <a:spcPts val="600"/>
              </a:spcBef>
              <a:buNone/>
            </a:pPr>
            <a:r>
              <a:rPr lang="en-US" sz="2800" dirty="0"/>
              <a:t>We still find bugs that are decades-old in the Linux kernel and in security products such as Ope</a:t>
            </a:r>
            <a:r>
              <a:rPr lang="en-US" sz="2800" spc="-300" dirty="0"/>
              <a:t>n S </a:t>
            </a:r>
            <a:r>
              <a:rPr lang="en-US" sz="2800" spc="-300" dirty="0" err="1"/>
              <a:t>S</a:t>
            </a:r>
            <a:r>
              <a:rPr lang="en-US" sz="2800" spc="-300" dirty="0"/>
              <a:t> </a:t>
            </a:r>
            <a:r>
              <a:rPr lang="en-US" sz="2800" dirty="0"/>
              <a:t>L.</a:t>
            </a:r>
          </a:p>
        </p:txBody>
      </p:sp>
    </p:spTree>
    <p:extLst>
      <p:ext uri="{BB962C8B-B14F-4D97-AF65-F5344CB8AC3E}">
        <p14:creationId xmlns:p14="http://schemas.microsoft.com/office/powerpoint/2010/main" val="371357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629957" y="246417"/>
            <a:ext cx="10938155" cy="559572"/>
          </a:xfrm>
        </p:spPr>
        <p:txBody>
          <a:bodyPr wrap="square" lIns="0" tIns="18000" rIns="0" bIns="18000" anchor="ctr" anchorCtr="0">
            <a:spAutoFit/>
          </a:bodyPr>
          <a:lstStyle/>
          <a:p>
            <a:r>
              <a:rPr lang="en-US" sz="3400" dirty="0"/>
              <a:t>Security</a:t>
            </a:r>
          </a:p>
        </p:txBody>
      </p:sp>
      <p:sp>
        <p:nvSpPr>
          <p:cNvPr id="3" name="Content Placeholder 2">
            <a:extLst>
              <a:ext uri="{FF2B5EF4-FFF2-40B4-BE49-F238E27FC236}">
                <a16:creationId xmlns:a16="http://schemas.microsoft.com/office/drawing/2014/main" id="{E63BD227-CE90-1914-018A-50D471C23FB3}"/>
              </a:ext>
            </a:extLst>
          </p:cNvPr>
          <p:cNvSpPr>
            <a:spLocks noGrp="1"/>
          </p:cNvSpPr>
          <p:nvPr>
            <p:ph sz="quarter" idx="13"/>
          </p:nvPr>
        </p:nvSpPr>
        <p:spPr>
          <a:xfrm>
            <a:off x="629959" y="1029095"/>
            <a:ext cx="2344595" cy="467239"/>
          </a:xfrm>
        </p:spPr>
        <p:txBody>
          <a:bodyPr wrap="square" lIns="0" tIns="18000" rIns="0" bIns="18000" anchor="ctr" anchorCtr="0">
            <a:spAutoFit/>
          </a:bodyPr>
          <a:lstStyle/>
          <a:p>
            <a:pPr marL="0" indent="0">
              <a:spcBef>
                <a:spcPts val="600"/>
              </a:spcBef>
              <a:buNone/>
            </a:pPr>
            <a:r>
              <a:rPr lang="en-US" sz="2800" dirty="0"/>
              <a:t>In the old days</a:t>
            </a:r>
          </a:p>
        </p:txBody>
      </p:sp>
      <p:graphicFrame>
        <p:nvGraphicFramePr>
          <p:cNvPr id="9" name="Object 8" descr="A right headed arrow. ">
            <a:extLst>
              <a:ext uri="{FF2B5EF4-FFF2-40B4-BE49-F238E27FC236}">
                <a16:creationId xmlns:a16="http://schemas.microsoft.com/office/drawing/2014/main" id="{73948295-5011-BF30-C544-CA35D832BE01}"/>
              </a:ext>
            </a:extLst>
          </p:cNvPr>
          <p:cNvGraphicFramePr>
            <a:graphicFrameLocks noChangeAspect="1"/>
          </p:cNvGraphicFramePr>
          <p:nvPr>
            <p:extLst>
              <p:ext uri="{D42A27DB-BD31-4B8C-83A1-F6EECF244321}">
                <p14:modId xmlns:p14="http://schemas.microsoft.com/office/powerpoint/2010/main" val="2243456558"/>
              </p:ext>
            </p:extLst>
          </p:nvPr>
        </p:nvGraphicFramePr>
        <p:xfrm>
          <a:off x="3083104" y="1203885"/>
          <a:ext cx="399542" cy="197850"/>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9" name="Object 8" descr="A right headed arrow. ">
                        <a:extLst>
                          <a:ext uri="{FF2B5EF4-FFF2-40B4-BE49-F238E27FC236}">
                            <a16:creationId xmlns:a16="http://schemas.microsoft.com/office/drawing/2014/main" id="{73948295-5011-BF30-C544-CA35D832BE01}"/>
                          </a:ext>
                        </a:extLst>
                      </p:cNvPr>
                      <p:cNvPicPr/>
                      <p:nvPr/>
                    </p:nvPicPr>
                    <p:blipFill>
                      <a:blip r:embed="rId3"/>
                      <a:stretch>
                        <a:fillRect/>
                      </a:stretch>
                    </p:blipFill>
                    <p:spPr>
                      <a:xfrm>
                        <a:off x="3083104" y="1203885"/>
                        <a:ext cx="399542" cy="19785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8FD3F19D-E8E0-7258-159D-2DDC28B399B5}"/>
              </a:ext>
            </a:extLst>
          </p:cNvPr>
          <p:cNvSpPr>
            <a:spLocks noGrp="1"/>
          </p:cNvSpPr>
          <p:nvPr>
            <p:ph sz="quarter" idx="14"/>
          </p:nvPr>
        </p:nvSpPr>
        <p:spPr>
          <a:xfrm>
            <a:off x="629957" y="1725675"/>
            <a:ext cx="10938155" cy="898126"/>
          </a:xfrm>
        </p:spPr>
        <p:txBody>
          <a:bodyPr wrap="square" lIns="0" tIns="18000" rIns="0" bIns="18000" anchor="ctr" anchorCtr="0">
            <a:spAutoFit/>
          </a:bodyPr>
          <a:lstStyle/>
          <a:p>
            <a:pPr marL="342900" indent="-342900">
              <a:buSzPts val="2400"/>
            </a:pPr>
            <a:r>
              <a:rPr lang="en-US" sz="2800" dirty="0"/>
              <a:t>Security was about how to keep the users out of each other’s hair</a:t>
            </a:r>
          </a:p>
          <a:p>
            <a:pPr marL="342900" indent="-342900">
              <a:spcBef>
                <a:spcPts val="0"/>
              </a:spcBef>
              <a:buSzPts val="2400"/>
            </a:pPr>
            <a:r>
              <a:rPr lang="en-US" sz="2800" dirty="0"/>
              <a:t>It assumed correct software and hardware</a:t>
            </a:r>
          </a:p>
        </p:txBody>
      </p:sp>
      <p:sp>
        <p:nvSpPr>
          <p:cNvPr id="6" name="Content Placeholder 5">
            <a:extLst>
              <a:ext uri="{FF2B5EF4-FFF2-40B4-BE49-F238E27FC236}">
                <a16:creationId xmlns:a16="http://schemas.microsoft.com/office/drawing/2014/main" id="{2C212D48-B67B-6481-5729-F6402F0F55C3}"/>
              </a:ext>
            </a:extLst>
          </p:cNvPr>
          <p:cNvSpPr>
            <a:spLocks noGrp="1"/>
          </p:cNvSpPr>
          <p:nvPr>
            <p:ph sz="quarter" idx="17"/>
          </p:nvPr>
        </p:nvSpPr>
        <p:spPr>
          <a:xfrm>
            <a:off x="621331" y="2858115"/>
            <a:ext cx="10938155" cy="467239"/>
          </a:xfrm>
        </p:spPr>
        <p:txBody>
          <a:bodyPr wrap="square" lIns="0" tIns="18000" rIns="0" bIns="18000" anchor="ctr" anchorCtr="0">
            <a:spAutoFit/>
          </a:bodyPr>
          <a:lstStyle/>
          <a:p>
            <a:pPr marL="0" indent="0">
              <a:buNone/>
            </a:pPr>
            <a:r>
              <a:rPr lang="en-US" sz="2800" dirty="0"/>
              <a:t>Things have changed</a:t>
            </a:r>
          </a:p>
        </p:txBody>
      </p:sp>
    </p:spTree>
    <p:extLst>
      <p:ext uri="{BB962C8B-B14F-4D97-AF65-F5344CB8AC3E}">
        <p14:creationId xmlns:p14="http://schemas.microsoft.com/office/powerpoint/2010/main" val="242120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0CB9-A0FF-EC6A-1ECB-3F77EDE73735}"/>
              </a:ext>
            </a:extLst>
          </p:cNvPr>
          <p:cNvSpPr>
            <a:spLocks noGrp="1"/>
          </p:cNvSpPr>
          <p:nvPr>
            <p:ph type="title"/>
          </p:nvPr>
        </p:nvSpPr>
        <p:spPr>
          <a:xfrm>
            <a:off x="641478" y="236621"/>
            <a:ext cx="10879128" cy="559572"/>
          </a:xfrm>
        </p:spPr>
        <p:txBody>
          <a:bodyPr wrap="square" lIns="0" tIns="18000" rIns="0" bIns="18000" anchor="ctr" anchorCtr="0">
            <a:spAutoFit/>
          </a:bodyPr>
          <a:lstStyle/>
          <a:p>
            <a:r>
              <a:rPr lang="en-US" sz="3400" dirty="0"/>
              <a:t>Trusted Computing Base (</a:t>
            </a:r>
            <a:r>
              <a:rPr lang="en-US" sz="3400" spc="-500" dirty="0"/>
              <a:t>T C </a:t>
            </a:r>
            <a:r>
              <a:rPr lang="en-US" sz="3400" dirty="0"/>
              <a:t>B)</a:t>
            </a:r>
          </a:p>
        </p:txBody>
      </p:sp>
      <p:sp>
        <p:nvSpPr>
          <p:cNvPr id="3" name="Content Placeholder 2">
            <a:extLst>
              <a:ext uri="{FF2B5EF4-FFF2-40B4-BE49-F238E27FC236}">
                <a16:creationId xmlns:a16="http://schemas.microsoft.com/office/drawing/2014/main" id="{01FF5DC0-99D9-3136-1BA9-CD2DBEE529DF}"/>
              </a:ext>
            </a:extLst>
          </p:cNvPr>
          <p:cNvSpPr>
            <a:spLocks noGrp="1"/>
          </p:cNvSpPr>
          <p:nvPr>
            <p:ph sz="quarter" idx="13"/>
          </p:nvPr>
        </p:nvSpPr>
        <p:spPr>
          <a:xfrm>
            <a:off x="641477" y="1106212"/>
            <a:ext cx="10926635" cy="1913789"/>
          </a:xfrm>
        </p:spPr>
        <p:txBody>
          <a:bodyPr wrap="square" lIns="0" tIns="18000" rIns="0" bIns="18000" anchor="ctr" anchorCtr="0">
            <a:spAutoFit/>
          </a:bodyPr>
          <a:lstStyle/>
          <a:p>
            <a:pPr marL="342900" indent="-342900">
              <a:spcBef>
                <a:spcPts val="600"/>
              </a:spcBef>
            </a:pPr>
            <a:r>
              <a:rPr lang="en-US" sz="2800" spc="-300" dirty="0"/>
              <a:t>T C </a:t>
            </a:r>
            <a:r>
              <a:rPr lang="en-US" sz="2800" dirty="0"/>
              <a:t>B: Hardware and software necessary for enforcing all the security rules</a:t>
            </a:r>
          </a:p>
          <a:p>
            <a:pPr marL="342900" indent="-342900">
              <a:spcBef>
                <a:spcPts val="600"/>
              </a:spcBef>
            </a:pPr>
            <a:r>
              <a:rPr lang="en-US" sz="2800" dirty="0"/>
              <a:t>If </a:t>
            </a:r>
            <a:r>
              <a:rPr lang="en-US" sz="2800" spc="-300" dirty="0"/>
              <a:t>T C </a:t>
            </a:r>
            <a:r>
              <a:rPr lang="en-US" sz="2800" dirty="0"/>
              <a:t>B is working as expected, no compromise should be possible</a:t>
            </a:r>
          </a:p>
          <a:p>
            <a:pPr marL="342900" indent="-342900">
              <a:spcBef>
                <a:spcPts val="600"/>
              </a:spcBef>
            </a:pPr>
            <a:r>
              <a:rPr lang="en-US" sz="2800" dirty="0"/>
              <a:t>If </a:t>
            </a:r>
            <a:r>
              <a:rPr lang="en-US" sz="2800" spc="-300" dirty="0"/>
              <a:t>T C </a:t>
            </a:r>
            <a:r>
              <a:rPr lang="en-US" sz="2800" dirty="0"/>
              <a:t>B is compromised, we’re toast</a:t>
            </a:r>
          </a:p>
        </p:txBody>
      </p:sp>
      <p:graphicFrame>
        <p:nvGraphicFramePr>
          <p:cNvPr id="10" name="Object 9" descr="A right headed arrow.">
            <a:extLst>
              <a:ext uri="{FF2B5EF4-FFF2-40B4-BE49-F238E27FC236}">
                <a16:creationId xmlns:a16="http://schemas.microsoft.com/office/drawing/2014/main" id="{FA357C7A-5090-7451-22ED-3C9C0DD4701F}"/>
              </a:ext>
            </a:extLst>
          </p:cNvPr>
          <p:cNvGraphicFramePr>
            <a:graphicFrameLocks noChangeAspect="1"/>
          </p:cNvGraphicFramePr>
          <p:nvPr>
            <p:extLst>
              <p:ext uri="{D42A27DB-BD31-4B8C-83A1-F6EECF244321}">
                <p14:modId xmlns:p14="http://schemas.microsoft.com/office/powerpoint/2010/main" val="2560008905"/>
              </p:ext>
            </p:extLst>
          </p:nvPr>
        </p:nvGraphicFramePr>
        <p:xfrm>
          <a:off x="576367" y="3314596"/>
          <a:ext cx="612708" cy="339331"/>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a:extLst>
                          <a:ext uri="{FF2B5EF4-FFF2-40B4-BE49-F238E27FC236}">
                            <a16:creationId xmlns:a16="http://schemas.microsoft.com/office/drawing/2014/main" id="{FA357C7A-5090-7451-22ED-3C9C0DD4701F}"/>
                          </a:ext>
                        </a:extLst>
                      </p:cNvPr>
                      <p:cNvPicPr/>
                      <p:nvPr/>
                    </p:nvPicPr>
                    <p:blipFill>
                      <a:blip r:embed="rId3"/>
                      <a:stretch>
                        <a:fillRect/>
                      </a:stretch>
                    </p:blipFill>
                    <p:spPr>
                      <a:xfrm>
                        <a:off x="576367" y="3314596"/>
                        <a:ext cx="612708" cy="33933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69FBC73-4C1B-92E6-8ABD-8D96CBE26DE8}"/>
              </a:ext>
            </a:extLst>
          </p:cNvPr>
          <p:cNvSpPr>
            <a:spLocks noGrp="1"/>
          </p:cNvSpPr>
          <p:nvPr>
            <p:ph sz="quarter" idx="14"/>
          </p:nvPr>
        </p:nvSpPr>
        <p:spPr>
          <a:xfrm>
            <a:off x="1189075" y="3195667"/>
            <a:ext cx="8318882" cy="467239"/>
          </a:xfrm>
        </p:spPr>
        <p:txBody>
          <a:bodyPr wrap="square" lIns="0" tIns="18000" rIns="0" bIns="18000" anchor="ctr" anchorCtr="0">
            <a:spAutoFit/>
          </a:bodyPr>
          <a:lstStyle/>
          <a:p>
            <a:pPr marL="0" indent="0">
              <a:buNone/>
            </a:pPr>
            <a:r>
              <a:rPr lang="en-US" sz="2800" b="1" dirty="0"/>
              <a:t>Principle: </a:t>
            </a:r>
            <a:r>
              <a:rPr lang="en-US" sz="2800" dirty="0"/>
              <a:t>Try to keep the </a:t>
            </a:r>
            <a:r>
              <a:rPr lang="en-US" sz="2800" spc="-300" dirty="0"/>
              <a:t>T C </a:t>
            </a:r>
            <a:r>
              <a:rPr lang="en-US" sz="2800" dirty="0"/>
              <a:t>B as small as possible</a:t>
            </a:r>
          </a:p>
        </p:txBody>
      </p:sp>
    </p:spTree>
    <p:extLst>
      <p:ext uri="{BB962C8B-B14F-4D97-AF65-F5344CB8AC3E}">
        <p14:creationId xmlns:p14="http://schemas.microsoft.com/office/powerpoint/2010/main" val="321388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0CB9-A0FF-EC6A-1ECB-3F77EDE73735}"/>
              </a:ext>
            </a:extLst>
          </p:cNvPr>
          <p:cNvSpPr>
            <a:spLocks noGrp="1"/>
          </p:cNvSpPr>
          <p:nvPr>
            <p:ph type="title"/>
          </p:nvPr>
        </p:nvSpPr>
        <p:spPr>
          <a:xfrm>
            <a:off x="623887" y="310294"/>
            <a:ext cx="10944225" cy="559572"/>
          </a:xfrm>
        </p:spPr>
        <p:txBody>
          <a:bodyPr wrap="square" lIns="0" tIns="18000" rIns="0" bIns="18000" anchor="ctr" anchorCtr="0">
            <a:spAutoFit/>
          </a:bodyPr>
          <a:lstStyle/>
          <a:p>
            <a:r>
              <a:rPr lang="en-US" sz="3400" dirty="0"/>
              <a:t>Important Part of </a:t>
            </a:r>
            <a:r>
              <a:rPr lang="en-US" sz="3400" spc="-500" dirty="0"/>
              <a:t>T C </a:t>
            </a:r>
            <a:r>
              <a:rPr lang="en-US" sz="3400" dirty="0"/>
              <a:t>B: Reference Monitor</a:t>
            </a:r>
          </a:p>
        </p:txBody>
      </p:sp>
      <p:pic>
        <p:nvPicPr>
          <p:cNvPr id="8" name="Picture 7" descr="The figure illustrates a reference monitor.&#10;Long description is available in notes, Press F6.">
            <a:extLst>
              <a:ext uri="{FF2B5EF4-FFF2-40B4-BE49-F238E27FC236}">
                <a16:creationId xmlns:a16="http://schemas.microsoft.com/office/drawing/2014/main" id="{DA2D7013-E2B6-8E3A-E14A-25AF568DF90B}"/>
              </a:ext>
            </a:extLst>
          </p:cNvPr>
          <p:cNvPicPr>
            <a:picLocks noChangeAspect="1"/>
          </p:cNvPicPr>
          <p:nvPr/>
        </p:nvPicPr>
        <p:blipFill>
          <a:blip r:embed="rId3"/>
          <a:stretch>
            <a:fillRect/>
          </a:stretch>
        </p:blipFill>
        <p:spPr>
          <a:xfrm>
            <a:off x="1476239" y="1349016"/>
            <a:ext cx="9385827" cy="4134319"/>
          </a:xfrm>
          <a:prstGeom prst="rect">
            <a:avLst/>
          </a:prstGeom>
        </p:spPr>
      </p:pic>
      <p:sp>
        <p:nvSpPr>
          <p:cNvPr id="3" name="Content Placeholder 2">
            <a:extLst>
              <a:ext uri="{FF2B5EF4-FFF2-40B4-BE49-F238E27FC236}">
                <a16:creationId xmlns:a16="http://schemas.microsoft.com/office/drawing/2014/main" id="{01FF5DC0-99D9-3136-1BA9-CD2DBEE529DF}"/>
              </a:ext>
            </a:extLst>
          </p:cNvPr>
          <p:cNvSpPr>
            <a:spLocks noGrp="1"/>
          </p:cNvSpPr>
          <p:nvPr>
            <p:ph sz="quarter" idx="13"/>
          </p:nvPr>
        </p:nvSpPr>
        <p:spPr>
          <a:xfrm>
            <a:off x="4576789" y="5826634"/>
            <a:ext cx="3188320" cy="313350"/>
          </a:xfrm>
        </p:spPr>
        <p:txBody>
          <a:bodyPr wrap="square" lIns="0" tIns="18000" rIns="0" bIns="18000" anchor="ctr" anchorCtr="0">
            <a:spAutoFit/>
          </a:bodyPr>
          <a:lstStyle/>
          <a:p>
            <a:pPr marL="0" indent="0">
              <a:spcBef>
                <a:spcPts val="600"/>
              </a:spcBef>
              <a:buNone/>
            </a:pPr>
            <a:r>
              <a:rPr lang="en-US" sz="1800" dirty="0"/>
              <a:t>Figure 9.2 A reference monitor</a:t>
            </a:r>
          </a:p>
        </p:txBody>
      </p:sp>
    </p:spTree>
    <p:extLst>
      <p:ext uri="{BB962C8B-B14F-4D97-AF65-F5344CB8AC3E}">
        <p14:creationId xmlns:p14="http://schemas.microsoft.com/office/powerpoint/2010/main" val="306688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50DC-5E83-BAEC-8332-1167F6AA55A1}"/>
              </a:ext>
            </a:extLst>
          </p:cNvPr>
          <p:cNvSpPr>
            <a:spLocks noGrp="1"/>
          </p:cNvSpPr>
          <p:nvPr>
            <p:ph type="title"/>
          </p:nvPr>
        </p:nvSpPr>
        <p:spPr>
          <a:xfrm>
            <a:off x="640125" y="254315"/>
            <a:ext cx="10911747" cy="559572"/>
          </a:xfrm>
        </p:spPr>
        <p:txBody>
          <a:bodyPr wrap="square" lIns="0" tIns="18000" rIns="0" bIns="18000" anchor="ctr" anchorCtr="0">
            <a:spAutoFit/>
          </a:bodyPr>
          <a:lstStyle/>
          <a:p>
            <a:r>
              <a:rPr lang="en-US" sz="3400" spc="-500" dirty="0"/>
              <a:t>T C </a:t>
            </a:r>
            <a:r>
              <a:rPr lang="en-US" sz="3400" dirty="0"/>
              <a:t>B Depends on Structure of </a:t>
            </a:r>
            <a:r>
              <a:rPr lang="en-US" sz="3400" spc="-500" dirty="0"/>
              <a:t>O </a:t>
            </a:r>
            <a:r>
              <a:rPr lang="en-US" sz="3400" dirty="0"/>
              <a:t>S </a:t>
            </a:r>
          </a:p>
        </p:txBody>
      </p:sp>
      <p:pic>
        <p:nvPicPr>
          <p:cNvPr id="13" name="Picture 12" descr="A two-part block diagram of monolithic and microkernel on the left and right side respectively.&#10;Long description is available in notes, press F6">
            <a:extLst>
              <a:ext uri="{FF2B5EF4-FFF2-40B4-BE49-F238E27FC236}">
                <a16:creationId xmlns:a16="http://schemas.microsoft.com/office/drawing/2014/main" id="{06D624EA-0D3C-606D-6C9D-7E254C6D4024}"/>
              </a:ext>
            </a:extLst>
          </p:cNvPr>
          <p:cNvPicPr>
            <a:picLocks noChangeAspect="1"/>
          </p:cNvPicPr>
          <p:nvPr/>
        </p:nvPicPr>
        <p:blipFill>
          <a:blip r:embed="rId3"/>
          <a:stretch>
            <a:fillRect/>
          </a:stretch>
        </p:blipFill>
        <p:spPr>
          <a:xfrm>
            <a:off x="3158579" y="1036858"/>
            <a:ext cx="6038975" cy="2932485"/>
          </a:xfrm>
          <a:prstGeom prst="rect">
            <a:avLst/>
          </a:prstGeom>
        </p:spPr>
      </p:pic>
      <p:sp>
        <p:nvSpPr>
          <p:cNvPr id="3" name="Content Placeholder 2">
            <a:extLst>
              <a:ext uri="{FF2B5EF4-FFF2-40B4-BE49-F238E27FC236}">
                <a16:creationId xmlns:a16="http://schemas.microsoft.com/office/drawing/2014/main" id="{B8CEF280-F3A7-68E2-40DF-E54E57F60239}"/>
              </a:ext>
            </a:extLst>
          </p:cNvPr>
          <p:cNvSpPr>
            <a:spLocks noGrp="1"/>
          </p:cNvSpPr>
          <p:nvPr>
            <p:ph sz="quarter" idx="13"/>
          </p:nvPr>
        </p:nvSpPr>
        <p:spPr>
          <a:xfrm>
            <a:off x="640126" y="4179875"/>
            <a:ext cx="4651202" cy="898126"/>
          </a:xfrm>
        </p:spPr>
        <p:txBody>
          <a:bodyPr wrap="square" lIns="0" tIns="18000" rIns="0" bIns="18000" anchor="ctr" anchorCtr="0">
            <a:spAutoFit/>
          </a:bodyPr>
          <a:lstStyle/>
          <a:p>
            <a:pPr marL="0" indent="0">
              <a:buNone/>
            </a:pPr>
            <a:r>
              <a:rPr lang="en-US" sz="2800" dirty="0"/>
              <a:t>Monolithic: all of the </a:t>
            </a:r>
            <a:r>
              <a:rPr lang="en-US" sz="2800" spc="-250" dirty="0"/>
              <a:t>O </a:t>
            </a:r>
            <a:r>
              <a:rPr lang="en-US" sz="2800" dirty="0"/>
              <a:t>S (incl. all drivers) in same security </a:t>
            </a:r>
          </a:p>
        </p:txBody>
      </p:sp>
      <p:sp>
        <p:nvSpPr>
          <p:cNvPr id="4" name="Content Placeholder 3">
            <a:extLst>
              <a:ext uri="{FF2B5EF4-FFF2-40B4-BE49-F238E27FC236}">
                <a16:creationId xmlns:a16="http://schemas.microsoft.com/office/drawing/2014/main" id="{D00B48F6-2B57-BA65-0E92-3191DA22E7DF}"/>
              </a:ext>
            </a:extLst>
          </p:cNvPr>
          <p:cNvSpPr>
            <a:spLocks noGrp="1"/>
          </p:cNvSpPr>
          <p:nvPr>
            <p:ph sz="quarter" idx="14"/>
          </p:nvPr>
        </p:nvSpPr>
        <p:spPr>
          <a:xfrm>
            <a:off x="642602" y="5172144"/>
            <a:ext cx="1274017" cy="467239"/>
          </a:xfrm>
        </p:spPr>
        <p:txBody>
          <a:bodyPr wrap="square" lIns="0" tIns="18000" rIns="0" bIns="18000" anchor="ctr" anchorCtr="0">
            <a:spAutoFit/>
          </a:bodyPr>
          <a:lstStyle/>
          <a:p>
            <a:pPr marL="0" indent="0">
              <a:buNone/>
            </a:pPr>
            <a:r>
              <a:rPr lang="en-US" sz="2800" dirty="0"/>
              <a:t>domain</a:t>
            </a:r>
          </a:p>
        </p:txBody>
      </p:sp>
      <p:graphicFrame>
        <p:nvGraphicFramePr>
          <p:cNvPr id="10" name="Object 9" descr="A right headed arrow.">
            <a:extLst>
              <a:ext uri="{FF2B5EF4-FFF2-40B4-BE49-F238E27FC236}">
                <a16:creationId xmlns:a16="http://schemas.microsoft.com/office/drawing/2014/main" id="{12AF030A-8D7E-2DFF-54D0-3670CD292069}"/>
              </a:ext>
            </a:extLst>
          </p:cNvPr>
          <p:cNvGraphicFramePr>
            <a:graphicFrameLocks noChangeAspect="1"/>
          </p:cNvGraphicFramePr>
          <p:nvPr>
            <p:extLst>
              <p:ext uri="{D42A27DB-BD31-4B8C-83A1-F6EECF244321}">
                <p14:modId xmlns:p14="http://schemas.microsoft.com/office/powerpoint/2010/main" val="220652582"/>
              </p:ext>
            </p:extLst>
          </p:nvPr>
        </p:nvGraphicFramePr>
        <p:xfrm>
          <a:off x="1954719" y="5272584"/>
          <a:ext cx="470430" cy="345151"/>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0" name="Object 9" descr="A right headed arrow.">
                        <a:extLst>
                          <a:ext uri="{FF2B5EF4-FFF2-40B4-BE49-F238E27FC236}">
                            <a16:creationId xmlns:a16="http://schemas.microsoft.com/office/drawing/2014/main" id="{12AF030A-8D7E-2DFF-54D0-3670CD292069}"/>
                          </a:ext>
                        </a:extLst>
                      </p:cNvPr>
                      <p:cNvPicPr/>
                      <p:nvPr/>
                    </p:nvPicPr>
                    <p:blipFill>
                      <a:blip r:embed="rId5"/>
                      <a:stretch>
                        <a:fillRect/>
                      </a:stretch>
                    </p:blipFill>
                    <p:spPr>
                      <a:xfrm>
                        <a:off x="1954719" y="5272584"/>
                        <a:ext cx="470430" cy="345151"/>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5497BC9-95A4-F0F7-C4C4-E7B3345CB994}"/>
              </a:ext>
            </a:extLst>
          </p:cNvPr>
          <p:cNvSpPr>
            <a:spLocks noGrp="1"/>
          </p:cNvSpPr>
          <p:nvPr>
            <p:ph sz="quarter" idx="15"/>
          </p:nvPr>
        </p:nvSpPr>
        <p:spPr>
          <a:xfrm>
            <a:off x="2502828" y="5192797"/>
            <a:ext cx="1678717" cy="467239"/>
          </a:xfrm>
        </p:spPr>
        <p:txBody>
          <a:bodyPr wrap="square" lIns="0" tIns="18000" rIns="0" bIns="18000" anchor="ctr" anchorCtr="0">
            <a:spAutoFit/>
          </a:bodyPr>
          <a:lstStyle/>
          <a:p>
            <a:pPr marL="0" indent="0">
              <a:buNone/>
            </a:pPr>
            <a:r>
              <a:rPr lang="en-US" sz="2800" dirty="0"/>
              <a:t>All in </a:t>
            </a:r>
            <a:r>
              <a:rPr lang="en-US" sz="2800" spc="-250" dirty="0"/>
              <a:t>T C </a:t>
            </a:r>
            <a:r>
              <a:rPr lang="en-US" sz="2800" dirty="0"/>
              <a:t>B</a:t>
            </a:r>
          </a:p>
        </p:txBody>
      </p:sp>
      <p:sp>
        <p:nvSpPr>
          <p:cNvPr id="6" name="Content Placeholder 5">
            <a:extLst>
              <a:ext uri="{FF2B5EF4-FFF2-40B4-BE49-F238E27FC236}">
                <a16:creationId xmlns:a16="http://schemas.microsoft.com/office/drawing/2014/main" id="{2D113CCC-CB39-F2BA-98E3-FAC20D9FE196}"/>
              </a:ext>
            </a:extLst>
          </p:cNvPr>
          <p:cNvSpPr>
            <a:spLocks noGrp="1"/>
          </p:cNvSpPr>
          <p:nvPr>
            <p:ph sz="quarter" idx="16"/>
          </p:nvPr>
        </p:nvSpPr>
        <p:spPr>
          <a:xfrm>
            <a:off x="5553858" y="4150370"/>
            <a:ext cx="6038974" cy="898126"/>
          </a:xfrm>
        </p:spPr>
        <p:txBody>
          <a:bodyPr wrap="square" lIns="0" tIns="18000" rIns="0" bIns="18000" anchor="ctr" anchorCtr="0">
            <a:spAutoFit/>
          </a:bodyPr>
          <a:lstStyle/>
          <a:p>
            <a:pPr marL="0" indent="0">
              <a:buNone/>
            </a:pPr>
            <a:r>
              <a:rPr lang="en-US" sz="2800" dirty="0" err="1"/>
              <a:t>Multiserver</a:t>
            </a:r>
            <a:r>
              <a:rPr lang="en-US" sz="2800" dirty="0"/>
              <a:t>/Microkernel: most of </a:t>
            </a:r>
            <a:r>
              <a:rPr lang="en-US" sz="2800" spc="-250" dirty="0"/>
              <a:t>O </a:t>
            </a:r>
            <a:r>
              <a:rPr lang="en-US" sz="2800" dirty="0"/>
              <a:t>S in separate processes. Compromised</a:t>
            </a:r>
          </a:p>
        </p:txBody>
      </p:sp>
      <p:sp>
        <p:nvSpPr>
          <p:cNvPr id="7" name="Content Placeholder 6">
            <a:extLst>
              <a:ext uri="{FF2B5EF4-FFF2-40B4-BE49-F238E27FC236}">
                <a16:creationId xmlns:a16="http://schemas.microsoft.com/office/drawing/2014/main" id="{619E13C7-DE9C-BF86-F091-704CF7FC9A5A}"/>
              </a:ext>
            </a:extLst>
          </p:cNvPr>
          <p:cNvSpPr>
            <a:spLocks noGrp="1"/>
          </p:cNvSpPr>
          <p:nvPr>
            <p:ph sz="quarter" idx="17"/>
          </p:nvPr>
        </p:nvSpPr>
        <p:spPr>
          <a:xfrm>
            <a:off x="5553858" y="5083747"/>
            <a:ext cx="5589630" cy="467239"/>
          </a:xfrm>
        </p:spPr>
        <p:txBody>
          <a:bodyPr wrap="square" lIns="0" tIns="18000" rIns="0" bIns="18000" anchor="ctr" anchorCtr="0">
            <a:spAutoFit/>
          </a:bodyPr>
          <a:lstStyle/>
          <a:p>
            <a:pPr marL="0" indent="0">
              <a:buNone/>
            </a:pPr>
            <a:r>
              <a:rPr lang="en-US" sz="2800" dirty="0"/>
              <a:t>printer driver will not be too serious</a:t>
            </a:r>
          </a:p>
        </p:txBody>
      </p:sp>
      <p:graphicFrame>
        <p:nvGraphicFramePr>
          <p:cNvPr id="11" name="Object 10" descr="A right headed arrow.">
            <a:extLst>
              <a:ext uri="{FF2B5EF4-FFF2-40B4-BE49-F238E27FC236}">
                <a16:creationId xmlns:a16="http://schemas.microsoft.com/office/drawing/2014/main" id="{A868BE2D-40DA-D125-E6A4-4B986E634FD6}"/>
              </a:ext>
            </a:extLst>
          </p:cNvPr>
          <p:cNvGraphicFramePr>
            <a:graphicFrameLocks noChangeAspect="1"/>
          </p:cNvGraphicFramePr>
          <p:nvPr>
            <p:extLst>
              <p:ext uri="{D42A27DB-BD31-4B8C-83A1-F6EECF244321}">
                <p14:modId xmlns:p14="http://schemas.microsoft.com/office/powerpoint/2010/main" val="1016022792"/>
              </p:ext>
            </p:extLst>
          </p:nvPr>
        </p:nvGraphicFramePr>
        <p:xfrm>
          <a:off x="5561531" y="5614009"/>
          <a:ext cx="569220" cy="417633"/>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11" name="Object 10" descr="A right headed arrow.">
                        <a:extLst>
                          <a:ext uri="{FF2B5EF4-FFF2-40B4-BE49-F238E27FC236}">
                            <a16:creationId xmlns:a16="http://schemas.microsoft.com/office/drawing/2014/main" id="{A868BE2D-40DA-D125-E6A4-4B986E634FD6}"/>
                          </a:ext>
                        </a:extLst>
                      </p:cNvPr>
                      <p:cNvPicPr/>
                      <p:nvPr/>
                    </p:nvPicPr>
                    <p:blipFill>
                      <a:blip r:embed="rId5"/>
                      <a:stretch>
                        <a:fillRect/>
                      </a:stretch>
                    </p:blipFill>
                    <p:spPr>
                      <a:xfrm>
                        <a:off x="5561531" y="5614009"/>
                        <a:ext cx="569220" cy="417633"/>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C2E45733-8229-6114-644E-55CB01EF8147}"/>
              </a:ext>
            </a:extLst>
          </p:cNvPr>
          <p:cNvSpPr>
            <a:spLocks noGrp="1"/>
          </p:cNvSpPr>
          <p:nvPr>
            <p:ph sz="quarter" idx="18"/>
          </p:nvPr>
        </p:nvSpPr>
        <p:spPr>
          <a:xfrm>
            <a:off x="6308806" y="5635147"/>
            <a:ext cx="1932986" cy="467239"/>
          </a:xfrm>
        </p:spPr>
        <p:txBody>
          <a:bodyPr wrap="square" lIns="0" tIns="18000" rIns="0" bIns="18000" anchor="ctr" anchorCtr="0">
            <a:spAutoFit/>
          </a:bodyPr>
          <a:lstStyle/>
          <a:p>
            <a:pPr marL="0" indent="0">
              <a:buNone/>
            </a:pPr>
            <a:r>
              <a:rPr lang="en-US" sz="2800" dirty="0"/>
              <a:t>Not in </a:t>
            </a:r>
            <a:r>
              <a:rPr lang="en-US" sz="2800" spc="-250" dirty="0"/>
              <a:t>T C </a:t>
            </a:r>
            <a:r>
              <a:rPr lang="en-US" sz="2800" dirty="0"/>
              <a:t>B</a:t>
            </a:r>
          </a:p>
        </p:txBody>
      </p:sp>
    </p:spTree>
    <p:extLst>
      <p:ext uri="{BB962C8B-B14F-4D97-AF65-F5344CB8AC3E}">
        <p14:creationId xmlns:p14="http://schemas.microsoft.com/office/powerpoint/2010/main" val="78012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0CB9-A0FF-EC6A-1ECB-3F77EDE73735}"/>
              </a:ext>
            </a:extLst>
          </p:cNvPr>
          <p:cNvSpPr>
            <a:spLocks noGrp="1"/>
          </p:cNvSpPr>
          <p:nvPr>
            <p:ph type="title"/>
          </p:nvPr>
        </p:nvSpPr>
        <p:spPr>
          <a:xfrm>
            <a:off x="623887" y="247948"/>
            <a:ext cx="10944225" cy="559572"/>
          </a:xfrm>
        </p:spPr>
        <p:txBody>
          <a:bodyPr wrap="square" lIns="0" tIns="18000" rIns="0" bIns="18000" anchor="ctr" anchorCtr="0">
            <a:spAutoFit/>
          </a:bodyPr>
          <a:lstStyle/>
          <a:p>
            <a:r>
              <a:rPr lang="en-US" sz="3400" dirty="0"/>
              <a:t>The Debate: Andy Tanenbaum versus Linus Torvalds</a:t>
            </a:r>
          </a:p>
        </p:txBody>
      </p:sp>
      <p:pic>
        <p:nvPicPr>
          <p:cNvPr id="4" name="Picture 3" descr="A picture of Andy Tanenbaum with a labeling that reads in quotation, linux is obsolete.">
            <a:extLst>
              <a:ext uri="{FF2B5EF4-FFF2-40B4-BE49-F238E27FC236}">
                <a16:creationId xmlns:a16="http://schemas.microsoft.com/office/drawing/2014/main" id="{A9AC7C26-4A7F-7093-1C21-9702028A4082}"/>
              </a:ext>
            </a:extLst>
          </p:cNvPr>
          <p:cNvPicPr>
            <a:picLocks noChangeAspect="1"/>
          </p:cNvPicPr>
          <p:nvPr/>
        </p:nvPicPr>
        <p:blipFill>
          <a:blip r:embed="rId3"/>
          <a:stretch>
            <a:fillRect/>
          </a:stretch>
        </p:blipFill>
        <p:spPr>
          <a:xfrm>
            <a:off x="1580434" y="1502623"/>
            <a:ext cx="4587004" cy="3659368"/>
          </a:xfrm>
          <a:prstGeom prst="rect">
            <a:avLst/>
          </a:prstGeom>
        </p:spPr>
      </p:pic>
      <p:pic>
        <p:nvPicPr>
          <p:cNvPr id="7" name="Picture 6" descr="Linus Torvalds.">
            <a:extLst>
              <a:ext uri="{FF2B5EF4-FFF2-40B4-BE49-F238E27FC236}">
                <a16:creationId xmlns:a16="http://schemas.microsoft.com/office/drawing/2014/main" id="{C9652726-A457-180B-2ACB-DEAA1C02B5FE}"/>
              </a:ext>
            </a:extLst>
          </p:cNvPr>
          <p:cNvPicPr>
            <a:picLocks noChangeAspect="1"/>
          </p:cNvPicPr>
          <p:nvPr/>
        </p:nvPicPr>
        <p:blipFill>
          <a:blip r:embed="rId4"/>
          <a:stretch>
            <a:fillRect/>
          </a:stretch>
        </p:blipFill>
        <p:spPr>
          <a:xfrm>
            <a:off x="6399313" y="2006810"/>
            <a:ext cx="4881427" cy="3093768"/>
          </a:xfrm>
          <a:prstGeom prst="rect">
            <a:avLst/>
          </a:prstGeom>
        </p:spPr>
      </p:pic>
      <p:sp>
        <p:nvSpPr>
          <p:cNvPr id="3" name="Content Placeholder 2">
            <a:extLst>
              <a:ext uri="{FF2B5EF4-FFF2-40B4-BE49-F238E27FC236}">
                <a16:creationId xmlns:a16="http://schemas.microsoft.com/office/drawing/2014/main" id="{01FF5DC0-99D9-3136-1BA9-CD2DBEE529DF}"/>
              </a:ext>
            </a:extLst>
          </p:cNvPr>
          <p:cNvSpPr>
            <a:spLocks noGrp="1"/>
          </p:cNvSpPr>
          <p:nvPr>
            <p:ph sz="quarter" idx="13"/>
          </p:nvPr>
        </p:nvSpPr>
        <p:spPr>
          <a:xfrm>
            <a:off x="4866279" y="5521856"/>
            <a:ext cx="2036662" cy="221018"/>
          </a:xfrm>
        </p:spPr>
        <p:txBody>
          <a:bodyPr wrap="square" lIns="0" tIns="18000" rIns="0" bIns="18000" anchor="ctr" anchorCtr="0">
            <a:spAutoFit/>
          </a:bodyPr>
          <a:lstStyle/>
          <a:p>
            <a:pPr marL="0" indent="0">
              <a:spcBef>
                <a:spcPts val="600"/>
              </a:spcBef>
              <a:buNone/>
            </a:pPr>
            <a:r>
              <a:rPr lang="en-US" sz="1200" dirty="0"/>
              <a:t>Kimmo </a:t>
            </a:r>
            <a:r>
              <a:rPr lang="en-US" sz="1200" dirty="0" err="1"/>
              <a:t>Mantyla</a:t>
            </a:r>
            <a:r>
              <a:rPr lang="en-US" sz="1200" dirty="0"/>
              <a:t>/Shutterstock.</a:t>
            </a:r>
          </a:p>
        </p:txBody>
      </p:sp>
    </p:spTree>
    <p:extLst>
      <p:ext uri="{BB962C8B-B14F-4D97-AF65-F5344CB8AC3E}">
        <p14:creationId xmlns:p14="http://schemas.microsoft.com/office/powerpoint/2010/main" val="3556706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5EFF-DB35-C9BF-08AC-B0C80B11CB7C}"/>
              </a:ext>
            </a:extLst>
          </p:cNvPr>
          <p:cNvSpPr>
            <a:spLocks noGrp="1"/>
          </p:cNvSpPr>
          <p:nvPr>
            <p:ph type="title"/>
          </p:nvPr>
        </p:nvSpPr>
        <p:spPr>
          <a:xfrm>
            <a:off x="604951" y="239956"/>
            <a:ext cx="10927990" cy="559572"/>
          </a:xfrm>
        </p:spPr>
        <p:txBody>
          <a:bodyPr wrap="square" lIns="0" tIns="18000" rIns="0" bIns="18000" anchor="ctr" anchorCtr="0">
            <a:spAutoFit/>
          </a:bodyPr>
          <a:lstStyle/>
          <a:p>
            <a:r>
              <a:rPr lang="en-US" sz="3400" noProof="0" dirty="0"/>
              <a:t>The Debate Raged on Through the Decades</a:t>
            </a:r>
          </a:p>
        </p:txBody>
      </p:sp>
      <p:sp>
        <p:nvSpPr>
          <p:cNvPr id="3" name="Content Placeholder 2">
            <a:extLst>
              <a:ext uri="{FF2B5EF4-FFF2-40B4-BE49-F238E27FC236}">
                <a16:creationId xmlns:a16="http://schemas.microsoft.com/office/drawing/2014/main" id="{FA637EA0-5CB9-8995-E20A-EBD3938CB320}"/>
              </a:ext>
            </a:extLst>
          </p:cNvPr>
          <p:cNvSpPr>
            <a:spLocks noGrp="1"/>
          </p:cNvSpPr>
          <p:nvPr>
            <p:ph sz="quarter" idx="13"/>
          </p:nvPr>
        </p:nvSpPr>
        <p:spPr>
          <a:xfrm>
            <a:off x="640123" y="1148557"/>
            <a:ext cx="10927990" cy="1482901"/>
          </a:xfrm>
        </p:spPr>
        <p:txBody>
          <a:bodyPr wrap="square" lIns="0" tIns="18000" rIns="0" bIns="18000" anchor="ctr" anchorCtr="0">
            <a:spAutoFit/>
          </a:bodyPr>
          <a:lstStyle/>
          <a:p>
            <a:pPr marL="0" indent="0">
              <a:spcBef>
                <a:spcPts val="600"/>
              </a:spcBef>
              <a:buClr>
                <a:schemeClr val="dk1"/>
              </a:buClr>
              <a:buSzPts val="1100"/>
              <a:buNone/>
            </a:pPr>
            <a:r>
              <a:rPr lang="en-US" sz="2800" dirty="0"/>
              <a:t>In many variations, </a:t>
            </a:r>
            <a:r>
              <a:rPr lang="en-US" sz="2800" dirty="0" err="1"/>
              <a:t>e.g</a:t>
            </a:r>
            <a:r>
              <a:rPr lang="en-US" sz="2800" dirty="0"/>
              <a:t>: </a:t>
            </a:r>
          </a:p>
          <a:p>
            <a:pPr marL="342900" indent="-342900">
              <a:spcBef>
                <a:spcPts val="600"/>
              </a:spcBef>
            </a:pPr>
            <a:r>
              <a:rPr lang="en-US" sz="2800" dirty="0"/>
              <a:t>Compartmentalization versus. monolithic</a:t>
            </a:r>
          </a:p>
          <a:p>
            <a:pPr marL="342900" indent="-342900">
              <a:spcBef>
                <a:spcPts val="600"/>
              </a:spcBef>
            </a:pPr>
            <a:r>
              <a:rPr lang="en-US" sz="2800" dirty="0"/>
              <a:t>‘Distributed’ system (</a:t>
            </a:r>
            <a:r>
              <a:rPr lang="en-US" sz="2800" dirty="0" err="1"/>
              <a:t>multiserver</a:t>
            </a:r>
            <a:r>
              <a:rPr lang="en-US" sz="2800" dirty="0"/>
              <a:t>) versus function calls (monolithic)</a:t>
            </a:r>
          </a:p>
        </p:txBody>
      </p:sp>
      <p:sp>
        <p:nvSpPr>
          <p:cNvPr id="4" name="Content Placeholder 3">
            <a:extLst>
              <a:ext uri="{FF2B5EF4-FFF2-40B4-BE49-F238E27FC236}">
                <a16:creationId xmlns:a16="http://schemas.microsoft.com/office/drawing/2014/main" id="{B4F02C3E-3884-2801-C526-3B3360E871BF}"/>
              </a:ext>
            </a:extLst>
          </p:cNvPr>
          <p:cNvSpPr>
            <a:spLocks noGrp="1"/>
          </p:cNvSpPr>
          <p:nvPr>
            <p:ph sz="quarter" idx="14"/>
          </p:nvPr>
        </p:nvSpPr>
        <p:spPr>
          <a:xfrm>
            <a:off x="640122" y="3035355"/>
            <a:ext cx="9696603" cy="467239"/>
          </a:xfrm>
        </p:spPr>
        <p:txBody>
          <a:bodyPr wrap="square" lIns="0" tIns="18000" rIns="0" bIns="18000" anchor="ctr" anchorCtr="0">
            <a:spAutoFit/>
          </a:bodyPr>
          <a:lstStyle/>
          <a:p>
            <a:pPr marL="0" indent="0">
              <a:buNone/>
            </a:pPr>
            <a:r>
              <a:rPr lang="en-US" sz="2800" dirty="0"/>
              <a:t>Interestingly, each has become popular in its own way</a:t>
            </a:r>
          </a:p>
        </p:txBody>
      </p:sp>
      <p:sp>
        <p:nvSpPr>
          <p:cNvPr id="5" name="Content Placeholder 4">
            <a:extLst>
              <a:ext uri="{FF2B5EF4-FFF2-40B4-BE49-F238E27FC236}">
                <a16:creationId xmlns:a16="http://schemas.microsoft.com/office/drawing/2014/main" id="{A44C1CF2-FFF6-05E4-F7D6-3B2C738AC9FE}"/>
              </a:ext>
            </a:extLst>
          </p:cNvPr>
          <p:cNvSpPr>
            <a:spLocks noGrp="1"/>
          </p:cNvSpPr>
          <p:nvPr>
            <p:ph sz="quarter" idx="15"/>
          </p:nvPr>
        </p:nvSpPr>
        <p:spPr>
          <a:xfrm>
            <a:off x="640124" y="3562729"/>
            <a:ext cx="2946630" cy="467239"/>
          </a:xfrm>
        </p:spPr>
        <p:txBody>
          <a:bodyPr wrap="square" lIns="0" tIns="18000" rIns="0" bIns="18000" anchor="ctr" anchorCtr="0">
            <a:spAutoFit/>
          </a:bodyPr>
          <a:lstStyle/>
          <a:p>
            <a:pPr marL="342900" indent="-342900"/>
            <a:r>
              <a:rPr lang="en-US" sz="2800" dirty="0"/>
              <a:t>Linux/Android</a:t>
            </a:r>
          </a:p>
        </p:txBody>
      </p:sp>
      <p:graphicFrame>
        <p:nvGraphicFramePr>
          <p:cNvPr id="10" name="Object 9" descr="A right headed arrow.">
            <a:extLst>
              <a:ext uri="{FF2B5EF4-FFF2-40B4-BE49-F238E27FC236}">
                <a16:creationId xmlns:a16="http://schemas.microsoft.com/office/drawing/2014/main" id="{468B39E9-04C0-7B2A-F56C-28D1CBDC9464}"/>
              </a:ext>
            </a:extLst>
          </p:cNvPr>
          <p:cNvGraphicFramePr>
            <a:graphicFrameLocks noChangeAspect="1"/>
          </p:cNvGraphicFramePr>
          <p:nvPr>
            <p:extLst>
              <p:ext uri="{D42A27DB-BD31-4B8C-83A1-F6EECF244321}">
                <p14:modId xmlns:p14="http://schemas.microsoft.com/office/powerpoint/2010/main" val="1914980105"/>
              </p:ext>
            </p:extLst>
          </p:nvPr>
        </p:nvGraphicFramePr>
        <p:xfrm>
          <a:off x="3311886" y="3621345"/>
          <a:ext cx="575591" cy="422308"/>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a:extLst>
                          <a:ext uri="{FF2B5EF4-FFF2-40B4-BE49-F238E27FC236}">
                            <a16:creationId xmlns:a16="http://schemas.microsoft.com/office/drawing/2014/main" id="{468B39E9-04C0-7B2A-F56C-28D1CBDC9464}"/>
                          </a:ext>
                        </a:extLst>
                      </p:cNvPr>
                      <p:cNvPicPr/>
                      <p:nvPr/>
                    </p:nvPicPr>
                    <p:blipFill>
                      <a:blip r:embed="rId3"/>
                      <a:stretch>
                        <a:fillRect/>
                      </a:stretch>
                    </p:blipFill>
                    <p:spPr>
                      <a:xfrm>
                        <a:off x="3311886" y="3621345"/>
                        <a:ext cx="575591" cy="42230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D4240345-ED19-FF89-1B94-449B1D703BB4}"/>
              </a:ext>
            </a:extLst>
          </p:cNvPr>
          <p:cNvSpPr>
            <a:spLocks noGrp="1"/>
          </p:cNvSpPr>
          <p:nvPr>
            <p:ph sz="quarter" idx="16"/>
          </p:nvPr>
        </p:nvSpPr>
        <p:spPr>
          <a:xfrm>
            <a:off x="4051887" y="3527343"/>
            <a:ext cx="7236160" cy="898126"/>
          </a:xfrm>
        </p:spPr>
        <p:txBody>
          <a:bodyPr wrap="square" lIns="0" tIns="18000" rIns="0" bIns="18000" anchor="ctr" anchorCtr="0">
            <a:spAutoFit/>
          </a:bodyPr>
          <a:lstStyle/>
          <a:p>
            <a:pPr marL="0" indent="0">
              <a:buNone/>
            </a:pPr>
            <a:r>
              <a:rPr lang="en-US" sz="2800" dirty="0"/>
              <a:t>dominant in mobile + server market (+ even on Windows!)</a:t>
            </a:r>
          </a:p>
        </p:txBody>
      </p:sp>
      <p:sp>
        <p:nvSpPr>
          <p:cNvPr id="7" name="Content Placeholder 6">
            <a:extLst>
              <a:ext uri="{FF2B5EF4-FFF2-40B4-BE49-F238E27FC236}">
                <a16:creationId xmlns:a16="http://schemas.microsoft.com/office/drawing/2014/main" id="{1E0A4EB2-45EE-748B-5255-9CD97270D2F4}"/>
              </a:ext>
            </a:extLst>
          </p:cNvPr>
          <p:cNvSpPr>
            <a:spLocks noGrp="1"/>
          </p:cNvSpPr>
          <p:nvPr>
            <p:ph sz="quarter" idx="17"/>
          </p:nvPr>
        </p:nvSpPr>
        <p:spPr>
          <a:xfrm>
            <a:off x="637835" y="4550602"/>
            <a:ext cx="1762281" cy="467239"/>
          </a:xfrm>
        </p:spPr>
        <p:txBody>
          <a:bodyPr wrap="square" lIns="0" tIns="18000" rIns="0" bIns="18000" anchor="ctr" anchorCtr="0">
            <a:spAutoFit/>
          </a:bodyPr>
          <a:lstStyle/>
          <a:p>
            <a:pPr marL="342900" indent="-342900"/>
            <a:r>
              <a:rPr lang="en-US" sz="2800" spc="-300" dirty="0"/>
              <a:t>M I N I </a:t>
            </a:r>
            <a:r>
              <a:rPr lang="en-US" sz="2800" dirty="0"/>
              <a:t>X</a:t>
            </a:r>
          </a:p>
        </p:txBody>
      </p:sp>
      <p:graphicFrame>
        <p:nvGraphicFramePr>
          <p:cNvPr id="11" name="Object 10" descr="A right headed arrow.">
            <a:extLst>
              <a:ext uri="{FF2B5EF4-FFF2-40B4-BE49-F238E27FC236}">
                <a16:creationId xmlns:a16="http://schemas.microsoft.com/office/drawing/2014/main" id="{E5BE89AD-CB43-2969-B72A-4EA996078BB5}"/>
              </a:ext>
            </a:extLst>
          </p:cNvPr>
          <p:cNvGraphicFramePr>
            <a:graphicFrameLocks noChangeAspect="1"/>
          </p:cNvGraphicFramePr>
          <p:nvPr>
            <p:extLst>
              <p:ext uri="{D42A27DB-BD31-4B8C-83A1-F6EECF244321}">
                <p14:modId xmlns:p14="http://schemas.microsoft.com/office/powerpoint/2010/main" val="3658191773"/>
              </p:ext>
            </p:extLst>
          </p:nvPr>
        </p:nvGraphicFramePr>
        <p:xfrm>
          <a:off x="2182810" y="4556204"/>
          <a:ext cx="630728" cy="462762"/>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1" name="Object 10" descr="A right headed arrow.">
                        <a:extLst>
                          <a:ext uri="{FF2B5EF4-FFF2-40B4-BE49-F238E27FC236}">
                            <a16:creationId xmlns:a16="http://schemas.microsoft.com/office/drawing/2014/main" id="{E5BE89AD-CB43-2969-B72A-4EA996078BB5}"/>
                          </a:ext>
                        </a:extLst>
                      </p:cNvPr>
                      <p:cNvPicPr/>
                      <p:nvPr/>
                    </p:nvPicPr>
                    <p:blipFill>
                      <a:blip r:embed="rId3"/>
                      <a:stretch>
                        <a:fillRect/>
                      </a:stretch>
                    </p:blipFill>
                    <p:spPr>
                      <a:xfrm>
                        <a:off x="2182810" y="4556204"/>
                        <a:ext cx="630728" cy="462762"/>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28498347-40E5-3664-47BC-B3F034CE1EF5}"/>
              </a:ext>
            </a:extLst>
          </p:cNvPr>
          <p:cNvSpPr>
            <a:spLocks noGrp="1"/>
          </p:cNvSpPr>
          <p:nvPr>
            <p:ph sz="quarter" idx="18"/>
          </p:nvPr>
        </p:nvSpPr>
        <p:spPr>
          <a:xfrm>
            <a:off x="2933198" y="4506915"/>
            <a:ext cx="8634915" cy="898126"/>
          </a:xfrm>
        </p:spPr>
        <p:txBody>
          <a:bodyPr wrap="square" lIns="0" tIns="18000" rIns="0" bIns="18000" anchor="ctr" anchorCtr="0">
            <a:spAutoFit/>
          </a:bodyPr>
          <a:lstStyle/>
          <a:p>
            <a:pPr marL="0" indent="0">
              <a:buNone/>
            </a:pPr>
            <a:r>
              <a:rPr lang="en-US" sz="2800" dirty="0"/>
              <a:t>installed in every Intel processor (although not immediately visible)</a:t>
            </a:r>
          </a:p>
        </p:txBody>
      </p:sp>
    </p:spTree>
    <p:extLst>
      <p:ext uri="{BB962C8B-B14F-4D97-AF65-F5344CB8AC3E}">
        <p14:creationId xmlns:p14="http://schemas.microsoft.com/office/powerpoint/2010/main" val="556401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5EFF-DB35-C9BF-08AC-B0C80B11CB7C}"/>
              </a:ext>
            </a:extLst>
          </p:cNvPr>
          <p:cNvSpPr>
            <a:spLocks noGrp="1"/>
          </p:cNvSpPr>
          <p:nvPr>
            <p:ph type="title"/>
          </p:nvPr>
        </p:nvSpPr>
        <p:spPr>
          <a:xfrm>
            <a:off x="604951" y="239956"/>
            <a:ext cx="10927990" cy="559572"/>
          </a:xfrm>
        </p:spPr>
        <p:txBody>
          <a:bodyPr wrap="square" lIns="0" tIns="18000" rIns="0" bIns="18000" anchor="ctr" anchorCtr="0">
            <a:spAutoFit/>
          </a:bodyPr>
          <a:lstStyle/>
          <a:p>
            <a:r>
              <a:rPr lang="en-US" sz="3400" dirty="0"/>
              <a:t>Access Control</a:t>
            </a:r>
            <a:r>
              <a:rPr lang="en-US" sz="3200" dirty="0"/>
              <a:t> </a:t>
            </a:r>
            <a:r>
              <a:rPr lang="en-US" sz="2600" dirty="0"/>
              <a:t>(1 of 2)</a:t>
            </a:r>
            <a:endParaRPr lang="en-US" sz="2600" noProof="0" dirty="0"/>
          </a:p>
        </p:txBody>
      </p:sp>
      <p:sp>
        <p:nvSpPr>
          <p:cNvPr id="3" name="Content Placeholder 2">
            <a:extLst>
              <a:ext uri="{FF2B5EF4-FFF2-40B4-BE49-F238E27FC236}">
                <a16:creationId xmlns:a16="http://schemas.microsoft.com/office/drawing/2014/main" id="{FA637EA0-5CB9-8995-E20A-EBD3938CB320}"/>
              </a:ext>
            </a:extLst>
          </p:cNvPr>
          <p:cNvSpPr>
            <a:spLocks noGrp="1"/>
          </p:cNvSpPr>
          <p:nvPr>
            <p:ph sz="quarter" idx="13"/>
          </p:nvPr>
        </p:nvSpPr>
        <p:spPr>
          <a:xfrm>
            <a:off x="640123" y="1074490"/>
            <a:ext cx="10927990" cy="46723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Computer system contains resources: </a:t>
            </a:r>
            <a:r>
              <a:rPr kumimoji="0" lang="en-US" sz="2800" b="1" i="0" u="none" strike="noStrike" kern="0" cap="none" spc="0" normalizeH="0" baseline="0" noProof="0" dirty="0">
                <a:ln>
                  <a:noFill/>
                </a:ln>
                <a:solidFill>
                  <a:srgbClr val="000000"/>
                </a:solidFill>
                <a:effectLst/>
                <a:uLnTx/>
                <a:uFillTx/>
                <a:latin typeface="Arial"/>
                <a:cs typeface="Arial"/>
                <a:sym typeface="Arial"/>
              </a:rPr>
              <a:t>Objects</a:t>
            </a:r>
            <a:endParaRPr kumimoji="0" lang="en-US" sz="28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Content Placeholder 3">
            <a:extLst>
              <a:ext uri="{FF2B5EF4-FFF2-40B4-BE49-F238E27FC236}">
                <a16:creationId xmlns:a16="http://schemas.microsoft.com/office/drawing/2014/main" id="{B4F02C3E-3884-2801-C526-3B3360E871BF}"/>
              </a:ext>
            </a:extLst>
          </p:cNvPr>
          <p:cNvSpPr>
            <a:spLocks noGrp="1"/>
          </p:cNvSpPr>
          <p:nvPr>
            <p:ph sz="quarter" idx="14"/>
          </p:nvPr>
        </p:nvSpPr>
        <p:spPr>
          <a:xfrm>
            <a:off x="640123" y="1773446"/>
            <a:ext cx="5527316" cy="2852507"/>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Hardware: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300" normalizeH="0" baseline="0" noProof="0" dirty="0">
                <a:ln>
                  <a:noFill/>
                </a:ln>
                <a:solidFill>
                  <a:srgbClr val="000000"/>
                </a:solidFill>
                <a:effectLst/>
                <a:uLnTx/>
                <a:uFillTx/>
                <a:latin typeface="Arial"/>
                <a:cs typeface="Arial"/>
                <a:sym typeface="Arial"/>
              </a:rPr>
              <a:t>C P </a:t>
            </a:r>
            <a:r>
              <a:rPr kumimoji="0" lang="en-US" sz="2800" b="0" i="0" u="none" strike="noStrike" kern="0" cap="none" spc="0" normalizeH="0" baseline="0" noProof="0" dirty="0">
                <a:ln>
                  <a:noFill/>
                </a:ln>
                <a:solidFill>
                  <a:srgbClr val="000000"/>
                </a:solidFill>
                <a:effectLst/>
                <a:uLnTx/>
                <a:uFillTx/>
                <a:latin typeface="Arial"/>
                <a:cs typeface="Arial"/>
                <a:sym typeface="Arial"/>
              </a:rPr>
              <a:t>Us, memory pages, disk drives, etc.</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Software:</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Processes, files, databases, semaphores, etc.</a:t>
            </a:r>
          </a:p>
        </p:txBody>
      </p:sp>
      <p:pic>
        <p:nvPicPr>
          <p:cNvPr id="15" name="Picture 14" descr="Two keys within a keychain.">
            <a:extLst>
              <a:ext uri="{FF2B5EF4-FFF2-40B4-BE49-F238E27FC236}">
                <a16:creationId xmlns:a16="http://schemas.microsoft.com/office/drawing/2014/main" id="{46568116-A9AD-0934-FD54-50D3939D6A1F}"/>
              </a:ext>
            </a:extLst>
          </p:cNvPr>
          <p:cNvPicPr>
            <a:picLocks noChangeAspect="1"/>
          </p:cNvPicPr>
          <p:nvPr/>
        </p:nvPicPr>
        <p:blipFill rotWithShape="1">
          <a:blip r:embed="rId3"/>
          <a:srcRect l="14100"/>
          <a:stretch/>
        </p:blipFill>
        <p:spPr>
          <a:xfrm>
            <a:off x="6973483" y="1999109"/>
            <a:ext cx="3426430" cy="2986112"/>
          </a:xfrm>
          <a:prstGeom prst="rect">
            <a:avLst/>
          </a:prstGeom>
        </p:spPr>
      </p:pic>
      <p:sp>
        <p:nvSpPr>
          <p:cNvPr id="5" name="Content Placeholder 4">
            <a:extLst>
              <a:ext uri="{FF2B5EF4-FFF2-40B4-BE49-F238E27FC236}">
                <a16:creationId xmlns:a16="http://schemas.microsoft.com/office/drawing/2014/main" id="{A44C1CF2-FFF6-05E4-F7D6-3B2C738AC9FE}"/>
              </a:ext>
            </a:extLst>
          </p:cNvPr>
          <p:cNvSpPr>
            <a:spLocks noGrp="1"/>
          </p:cNvSpPr>
          <p:nvPr>
            <p:ph sz="quarter" idx="15"/>
          </p:nvPr>
        </p:nvSpPr>
        <p:spPr>
          <a:xfrm>
            <a:off x="6973483" y="5089940"/>
            <a:ext cx="2946630"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Anna </a:t>
            </a:r>
            <a:r>
              <a:rPr kumimoji="0" lang="en-US" sz="1200" b="0" i="0" u="none" strike="noStrike" kern="0" cap="none" spc="0" normalizeH="0" baseline="0" noProof="0" dirty="0" err="1">
                <a:ln>
                  <a:noFill/>
                </a:ln>
                <a:solidFill>
                  <a:srgbClr val="000000"/>
                </a:solidFill>
                <a:effectLst/>
                <a:uLnTx/>
                <a:uFillTx/>
                <a:latin typeface="Arial"/>
                <a:cs typeface="Arial"/>
                <a:sym typeface="Arial"/>
              </a:rPr>
              <a:t>Cervova</a:t>
            </a:r>
            <a:r>
              <a:rPr kumimoji="0" lang="en-US" sz="1200" b="0" i="0" u="none" strike="noStrike" kern="0" cap="none" spc="0" normalizeH="0" baseline="0" noProof="0" dirty="0">
                <a:ln>
                  <a:noFill/>
                </a:ln>
                <a:solidFill>
                  <a:srgbClr val="000000"/>
                </a:solidFill>
                <a:effectLst/>
                <a:uLnTx/>
                <a:uFillTx/>
                <a:latin typeface="Arial"/>
                <a:cs typeface="Arial"/>
                <a:sym typeface="Arial"/>
              </a:rPr>
              <a:t>, Freestockphotos.biz</a:t>
            </a:r>
          </a:p>
        </p:txBody>
      </p:sp>
    </p:spTree>
    <p:extLst>
      <p:ext uri="{BB962C8B-B14F-4D97-AF65-F5344CB8AC3E}">
        <p14:creationId xmlns:p14="http://schemas.microsoft.com/office/powerpoint/2010/main" val="4187118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663-6D25-1106-F157-CC80F74889AE}"/>
              </a:ext>
            </a:extLst>
          </p:cNvPr>
          <p:cNvSpPr>
            <a:spLocks noGrp="1"/>
          </p:cNvSpPr>
          <p:nvPr>
            <p:ph type="title"/>
          </p:nvPr>
        </p:nvSpPr>
        <p:spPr>
          <a:xfrm>
            <a:off x="614545" y="249121"/>
            <a:ext cx="10927990" cy="559572"/>
          </a:xfrm>
        </p:spPr>
        <p:txBody>
          <a:bodyPr wrap="square" lIns="0" tIns="18000" rIns="0" bIns="18000" anchor="ctr" anchorCtr="0">
            <a:spAutoFit/>
          </a:bodyPr>
          <a:lstStyle/>
          <a:p>
            <a:r>
              <a:rPr lang="en-US" sz="3400" dirty="0"/>
              <a:t>Access Control </a:t>
            </a:r>
            <a:r>
              <a:rPr lang="en-US" sz="2600" dirty="0"/>
              <a:t>(2 of 2)</a:t>
            </a:r>
          </a:p>
        </p:txBody>
      </p:sp>
      <p:sp>
        <p:nvSpPr>
          <p:cNvPr id="3" name="Content Placeholder 2">
            <a:extLst>
              <a:ext uri="{FF2B5EF4-FFF2-40B4-BE49-F238E27FC236}">
                <a16:creationId xmlns:a16="http://schemas.microsoft.com/office/drawing/2014/main" id="{867D7720-D124-DC0A-E03D-7895B0B055A2}"/>
              </a:ext>
            </a:extLst>
          </p:cNvPr>
          <p:cNvSpPr>
            <a:spLocks noGrp="1"/>
          </p:cNvSpPr>
          <p:nvPr>
            <p:ph sz="quarter" idx="13"/>
          </p:nvPr>
        </p:nvSpPr>
        <p:spPr>
          <a:xfrm>
            <a:off x="640123" y="996766"/>
            <a:ext cx="10927990" cy="975070"/>
          </a:xfrm>
        </p:spPr>
        <p:txBody>
          <a:bodyPr wrap="square" lIns="0" tIns="18000" rIns="0" bIns="18000" anchor="ctr" anchorCtr="0">
            <a:spAutoFit/>
          </a:bodyPr>
          <a:lstStyle/>
          <a:p>
            <a:pPr marL="0" indent="0">
              <a:spcBef>
                <a:spcPts val="600"/>
              </a:spcBef>
              <a:buClr>
                <a:schemeClr val="dk1"/>
              </a:buClr>
              <a:buSzPts val="1100"/>
              <a:buNone/>
            </a:pPr>
            <a:r>
              <a:rPr lang="en-US" sz="2800" b="1" dirty="0"/>
              <a:t>Protection domain</a:t>
            </a:r>
            <a:r>
              <a:rPr lang="en-US" sz="2800" dirty="0"/>
              <a:t>: set of (object, rights) pairs</a:t>
            </a:r>
          </a:p>
          <a:p>
            <a:pPr marL="0" indent="0">
              <a:spcBef>
                <a:spcPts val="600"/>
              </a:spcBef>
              <a:buClr>
                <a:schemeClr val="dk1"/>
              </a:buClr>
              <a:buSzPts val="1100"/>
              <a:buNone/>
            </a:pPr>
            <a:r>
              <a:rPr lang="en-US" sz="2800" dirty="0"/>
              <a:t>Object + set of operations that can be performed on it</a:t>
            </a:r>
          </a:p>
        </p:txBody>
      </p:sp>
      <p:pic>
        <p:nvPicPr>
          <p:cNvPr id="6" name="Picture 5" descr="The figure illustrates the three protection domains.&#10;Long description is available in notes, Press F6.">
            <a:extLst>
              <a:ext uri="{FF2B5EF4-FFF2-40B4-BE49-F238E27FC236}">
                <a16:creationId xmlns:a16="http://schemas.microsoft.com/office/drawing/2014/main" id="{96233C62-B185-C732-4FAF-C6D398826CA5}"/>
              </a:ext>
            </a:extLst>
          </p:cNvPr>
          <p:cNvPicPr>
            <a:picLocks noChangeAspect="1"/>
          </p:cNvPicPr>
          <p:nvPr/>
        </p:nvPicPr>
        <p:blipFill>
          <a:blip r:embed="rId3"/>
          <a:stretch>
            <a:fillRect/>
          </a:stretch>
        </p:blipFill>
        <p:spPr>
          <a:xfrm>
            <a:off x="939514" y="2533805"/>
            <a:ext cx="10455849" cy="2944515"/>
          </a:xfrm>
          <a:prstGeom prst="rect">
            <a:avLst/>
          </a:prstGeom>
        </p:spPr>
      </p:pic>
      <p:sp>
        <p:nvSpPr>
          <p:cNvPr id="4" name="Content Placeholder 3">
            <a:extLst>
              <a:ext uri="{FF2B5EF4-FFF2-40B4-BE49-F238E27FC236}">
                <a16:creationId xmlns:a16="http://schemas.microsoft.com/office/drawing/2014/main" id="{B0DCDE8F-03C3-75B6-ACA4-E2F04417DAE0}"/>
              </a:ext>
            </a:extLst>
          </p:cNvPr>
          <p:cNvSpPr>
            <a:spLocks noGrp="1"/>
          </p:cNvSpPr>
          <p:nvPr>
            <p:ph sz="quarter" idx="14"/>
          </p:nvPr>
        </p:nvSpPr>
        <p:spPr>
          <a:xfrm>
            <a:off x="4205013" y="5857215"/>
            <a:ext cx="3781975" cy="313350"/>
          </a:xfrm>
        </p:spPr>
        <p:txBody>
          <a:bodyPr wrap="square" lIns="0" tIns="18000" rIns="0" bIns="18000" anchor="ctr" anchorCtr="0">
            <a:spAutoFit/>
          </a:bodyPr>
          <a:lstStyle/>
          <a:p>
            <a:pPr marL="0" indent="0">
              <a:spcBef>
                <a:spcPts val="600"/>
              </a:spcBef>
              <a:buNone/>
            </a:pPr>
            <a:r>
              <a:rPr lang="en-US" sz="1800" dirty="0"/>
              <a:t>Figure 9.3 Three protection domains</a:t>
            </a:r>
          </a:p>
        </p:txBody>
      </p:sp>
    </p:spTree>
    <p:extLst>
      <p:ext uri="{BB962C8B-B14F-4D97-AF65-F5344CB8AC3E}">
        <p14:creationId xmlns:p14="http://schemas.microsoft.com/office/powerpoint/2010/main" val="60125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663-6D25-1106-F157-CC80F74889AE}"/>
              </a:ext>
            </a:extLst>
          </p:cNvPr>
          <p:cNvSpPr>
            <a:spLocks noGrp="1"/>
          </p:cNvSpPr>
          <p:nvPr>
            <p:ph type="title"/>
          </p:nvPr>
        </p:nvSpPr>
        <p:spPr>
          <a:xfrm>
            <a:off x="640121" y="235265"/>
            <a:ext cx="10927992" cy="559572"/>
          </a:xfrm>
        </p:spPr>
        <p:txBody>
          <a:bodyPr wrap="square" lIns="0" tIns="18000" rIns="0" bIns="18000" anchor="ctr" anchorCtr="0">
            <a:spAutoFit/>
          </a:bodyPr>
          <a:lstStyle/>
          <a:p>
            <a:r>
              <a:rPr lang="en-US" sz="3400" dirty="0"/>
              <a:t>Protection Domain</a:t>
            </a:r>
          </a:p>
        </p:txBody>
      </p:sp>
      <p:sp>
        <p:nvSpPr>
          <p:cNvPr id="3" name="Content Placeholder 2">
            <a:extLst>
              <a:ext uri="{FF2B5EF4-FFF2-40B4-BE49-F238E27FC236}">
                <a16:creationId xmlns:a16="http://schemas.microsoft.com/office/drawing/2014/main" id="{867D7720-D124-DC0A-E03D-7895B0B055A2}"/>
              </a:ext>
            </a:extLst>
          </p:cNvPr>
          <p:cNvSpPr>
            <a:spLocks noGrp="1"/>
          </p:cNvSpPr>
          <p:nvPr>
            <p:ph sz="quarter" idx="13"/>
          </p:nvPr>
        </p:nvSpPr>
        <p:spPr>
          <a:xfrm>
            <a:off x="640121" y="1005887"/>
            <a:ext cx="10927992" cy="1405957"/>
          </a:xfrm>
        </p:spPr>
        <p:txBody>
          <a:bodyPr wrap="square" lIns="0" tIns="18000" rIns="0" bIns="18000" anchor="ctr" anchorCtr="0">
            <a:spAutoFit/>
          </a:bodyPr>
          <a:lstStyle/>
          <a:p>
            <a:pPr marL="0" indent="0">
              <a:spcBef>
                <a:spcPts val="600"/>
              </a:spcBef>
              <a:buNone/>
            </a:pPr>
            <a:r>
              <a:rPr lang="en-US" sz="2800" dirty="0"/>
              <a:t>At any time, each process (“security domain”) runs in some protection domain</a:t>
            </a:r>
          </a:p>
          <a:p>
            <a:pPr marL="0" indent="0">
              <a:spcBef>
                <a:spcPts val="600"/>
              </a:spcBef>
              <a:buNone/>
            </a:pPr>
            <a:r>
              <a:rPr lang="en-US" sz="2800" dirty="0"/>
              <a:t>Processes may switch between protection domains during execution</a:t>
            </a:r>
          </a:p>
        </p:txBody>
      </p:sp>
      <p:sp>
        <p:nvSpPr>
          <p:cNvPr id="4" name="Content Placeholder 3">
            <a:extLst>
              <a:ext uri="{FF2B5EF4-FFF2-40B4-BE49-F238E27FC236}">
                <a16:creationId xmlns:a16="http://schemas.microsoft.com/office/drawing/2014/main" id="{B0DCDE8F-03C3-75B6-ACA4-E2F04417DAE0}"/>
              </a:ext>
            </a:extLst>
          </p:cNvPr>
          <p:cNvSpPr>
            <a:spLocks noGrp="1"/>
          </p:cNvSpPr>
          <p:nvPr>
            <p:ph sz="quarter" idx="14"/>
          </p:nvPr>
        </p:nvSpPr>
        <p:spPr>
          <a:xfrm>
            <a:off x="640121" y="2560016"/>
            <a:ext cx="10927992" cy="3514227"/>
          </a:xfrm>
        </p:spPr>
        <p:txBody>
          <a:bodyPr wrap="square" lIns="0" tIns="18000" rIns="0" bIns="18000" anchor="ctr" anchorCtr="0">
            <a:spAutoFit/>
          </a:bodyPr>
          <a:lstStyle/>
          <a:p>
            <a:pPr marL="0" indent="0">
              <a:spcBef>
                <a:spcPts val="600"/>
              </a:spcBef>
              <a:buNone/>
            </a:pPr>
            <a:r>
              <a:rPr lang="en-US" sz="2800" spc="-300" dirty="0"/>
              <a:t>U N I </a:t>
            </a:r>
            <a:r>
              <a:rPr lang="en-US" sz="2800" dirty="0"/>
              <a:t>X: </a:t>
            </a:r>
          </a:p>
          <a:p>
            <a:pPr marL="342900" indent="-342900">
              <a:spcBef>
                <a:spcPts val="600"/>
              </a:spcBef>
            </a:pPr>
            <a:r>
              <a:rPr lang="en-US" sz="2800" dirty="0"/>
              <a:t>Protection domain of process defined by </a:t>
            </a:r>
            <a:r>
              <a:rPr lang="en-US" sz="2800" spc="-300" dirty="0"/>
              <a:t>U I </a:t>
            </a:r>
            <a:r>
              <a:rPr lang="en-US" sz="2800" dirty="0"/>
              <a:t>D/</a:t>
            </a:r>
            <a:r>
              <a:rPr lang="en-US" sz="2800" spc="-300" dirty="0"/>
              <a:t>G I </a:t>
            </a:r>
            <a:r>
              <a:rPr lang="en-US" sz="2800" dirty="0"/>
              <a:t>D</a:t>
            </a:r>
          </a:p>
          <a:p>
            <a:pPr marL="342900" indent="-342900">
              <a:spcBef>
                <a:spcPts val="600"/>
              </a:spcBef>
            </a:pPr>
            <a:r>
              <a:rPr lang="en-US" sz="2800" dirty="0"/>
              <a:t>Upon </a:t>
            </a:r>
            <a:r>
              <a:rPr lang="en-US" sz="2800" dirty="0" err="1"/>
              <a:t>loging</a:t>
            </a:r>
            <a:r>
              <a:rPr lang="en-US" sz="2800" dirty="0"/>
              <a:t>, user shell gets </a:t>
            </a:r>
            <a:r>
              <a:rPr lang="en-US" sz="2800" spc="-300" dirty="0"/>
              <a:t>U I </a:t>
            </a:r>
            <a:r>
              <a:rPr lang="en-US" sz="2800" dirty="0"/>
              <a:t>D/</a:t>
            </a:r>
            <a:r>
              <a:rPr lang="en-US" sz="2800" spc="-300" dirty="0"/>
              <a:t>G I </a:t>
            </a:r>
            <a:r>
              <a:rPr lang="en-US" sz="2800" dirty="0"/>
              <a:t>D specified in password file</a:t>
            </a:r>
          </a:p>
          <a:p>
            <a:pPr marL="342900" indent="-342900">
              <a:spcBef>
                <a:spcPts val="600"/>
              </a:spcBef>
            </a:pPr>
            <a:r>
              <a:rPr lang="en-US" sz="2800" dirty="0"/>
              <a:t>These are inherited by all its children.</a:t>
            </a:r>
          </a:p>
          <a:p>
            <a:pPr marL="342900" indent="-342900">
              <a:spcBef>
                <a:spcPts val="600"/>
              </a:spcBef>
            </a:pPr>
            <a:r>
              <a:rPr lang="en-US" sz="2800" dirty="0"/>
              <a:t>Two halves: user half and kernel half</a:t>
            </a:r>
          </a:p>
          <a:p>
            <a:pPr marL="829818" lvl="1" indent="-342900"/>
            <a:r>
              <a:rPr lang="en-US" sz="2800" dirty="0"/>
              <a:t>Different protection domains</a:t>
            </a:r>
          </a:p>
          <a:p>
            <a:pPr marL="829818" lvl="1" indent="-342900"/>
            <a:r>
              <a:rPr lang="en-US" sz="2800" dirty="0"/>
              <a:t>Switch protection domains when making a system call</a:t>
            </a:r>
          </a:p>
        </p:txBody>
      </p:sp>
    </p:spTree>
    <p:extLst>
      <p:ext uri="{BB962C8B-B14F-4D97-AF65-F5344CB8AC3E}">
        <p14:creationId xmlns:p14="http://schemas.microsoft.com/office/powerpoint/2010/main" val="4243929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663-6D25-1106-F157-CC80F74889AE}"/>
              </a:ext>
            </a:extLst>
          </p:cNvPr>
          <p:cNvSpPr>
            <a:spLocks noGrp="1"/>
          </p:cNvSpPr>
          <p:nvPr>
            <p:ph type="title"/>
          </p:nvPr>
        </p:nvSpPr>
        <p:spPr>
          <a:xfrm>
            <a:off x="651843" y="235265"/>
            <a:ext cx="10916269" cy="559572"/>
          </a:xfrm>
        </p:spPr>
        <p:txBody>
          <a:bodyPr wrap="square" lIns="0" tIns="18000" rIns="0" bIns="18000" anchor="ctr" anchorCtr="0">
            <a:spAutoFit/>
          </a:bodyPr>
          <a:lstStyle/>
          <a:p>
            <a:r>
              <a:rPr lang="en-US" sz="3400" dirty="0"/>
              <a:t>Protection Matrix (1)</a:t>
            </a:r>
          </a:p>
        </p:txBody>
      </p:sp>
      <p:sp>
        <p:nvSpPr>
          <p:cNvPr id="3" name="Content Placeholder 2">
            <a:extLst>
              <a:ext uri="{FF2B5EF4-FFF2-40B4-BE49-F238E27FC236}">
                <a16:creationId xmlns:a16="http://schemas.microsoft.com/office/drawing/2014/main" id="{867D7720-D124-DC0A-E03D-7895B0B055A2}"/>
              </a:ext>
            </a:extLst>
          </p:cNvPr>
          <p:cNvSpPr>
            <a:spLocks noGrp="1"/>
          </p:cNvSpPr>
          <p:nvPr>
            <p:ph sz="quarter" idx="13"/>
          </p:nvPr>
        </p:nvSpPr>
        <p:spPr>
          <a:xfrm>
            <a:off x="651843" y="998660"/>
            <a:ext cx="10916269" cy="898126"/>
          </a:xfrm>
        </p:spPr>
        <p:txBody>
          <a:bodyPr wrap="square" lIns="0" tIns="18000" rIns="0" bIns="18000" anchor="ctr" anchorCtr="0">
            <a:spAutoFit/>
          </a:bodyPr>
          <a:lstStyle/>
          <a:p>
            <a:pPr marL="0" indent="0">
              <a:spcBef>
                <a:spcPts val="600"/>
              </a:spcBef>
              <a:buNone/>
            </a:pPr>
            <a:r>
              <a:rPr lang="en-US" sz="2800" dirty="0"/>
              <a:t>Must keep track which object belongs to which protection domain. Conceptually:</a:t>
            </a:r>
          </a:p>
        </p:txBody>
      </p:sp>
      <p:pic>
        <p:nvPicPr>
          <p:cNvPr id="6" name="Picture 5" descr="The figure illustrates a protection matrix.&#10;Long description is available in notes, Press F6.">
            <a:extLst>
              <a:ext uri="{FF2B5EF4-FFF2-40B4-BE49-F238E27FC236}">
                <a16:creationId xmlns:a16="http://schemas.microsoft.com/office/drawing/2014/main" id="{26CC19DD-C8BF-0A4E-632C-10E05BD71D49}"/>
              </a:ext>
            </a:extLst>
          </p:cNvPr>
          <p:cNvPicPr>
            <a:picLocks noChangeAspect="1"/>
          </p:cNvPicPr>
          <p:nvPr/>
        </p:nvPicPr>
        <p:blipFill>
          <a:blip r:embed="rId3"/>
          <a:stretch>
            <a:fillRect/>
          </a:stretch>
        </p:blipFill>
        <p:spPr>
          <a:xfrm>
            <a:off x="1444769" y="2404732"/>
            <a:ext cx="9429464" cy="2862076"/>
          </a:xfrm>
          <a:prstGeom prst="rect">
            <a:avLst/>
          </a:prstGeom>
        </p:spPr>
      </p:pic>
      <p:sp>
        <p:nvSpPr>
          <p:cNvPr id="4" name="Content Placeholder 3">
            <a:extLst>
              <a:ext uri="{FF2B5EF4-FFF2-40B4-BE49-F238E27FC236}">
                <a16:creationId xmlns:a16="http://schemas.microsoft.com/office/drawing/2014/main" id="{B0DCDE8F-03C3-75B6-ACA4-E2F04417DAE0}"/>
              </a:ext>
            </a:extLst>
          </p:cNvPr>
          <p:cNvSpPr>
            <a:spLocks noGrp="1"/>
          </p:cNvSpPr>
          <p:nvPr>
            <p:ph sz="quarter" idx="14"/>
          </p:nvPr>
        </p:nvSpPr>
        <p:spPr>
          <a:xfrm>
            <a:off x="4548657" y="5702664"/>
            <a:ext cx="3094686" cy="313350"/>
          </a:xfrm>
        </p:spPr>
        <p:txBody>
          <a:bodyPr wrap="square" lIns="0" tIns="18000" rIns="0" bIns="18000" anchor="ctr" anchorCtr="0">
            <a:spAutoFit/>
          </a:bodyPr>
          <a:lstStyle/>
          <a:p>
            <a:pPr marL="0" indent="0">
              <a:spcBef>
                <a:spcPts val="600"/>
              </a:spcBef>
              <a:buNone/>
            </a:pPr>
            <a:r>
              <a:rPr lang="en-US" sz="1800" dirty="0"/>
              <a:t>Figure 9.4 A protection matrix</a:t>
            </a:r>
          </a:p>
        </p:txBody>
      </p:sp>
    </p:spTree>
    <p:extLst>
      <p:ext uri="{BB962C8B-B14F-4D97-AF65-F5344CB8AC3E}">
        <p14:creationId xmlns:p14="http://schemas.microsoft.com/office/powerpoint/2010/main" val="1411319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C663-6D25-1106-F157-CC80F74889AE}"/>
              </a:ext>
            </a:extLst>
          </p:cNvPr>
          <p:cNvSpPr>
            <a:spLocks noGrp="1"/>
          </p:cNvSpPr>
          <p:nvPr>
            <p:ph type="title"/>
          </p:nvPr>
        </p:nvSpPr>
        <p:spPr>
          <a:xfrm>
            <a:off x="593226" y="235265"/>
            <a:ext cx="10928963" cy="559572"/>
          </a:xfrm>
        </p:spPr>
        <p:txBody>
          <a:bodyPr wrap="square" lIns="0" tIns="18000" rIns="0" bIns="18000" anchor="ctr" anchorCtr="0">
            <a:spAutoFit/>
          </a:bodyPr>
          <a:lstStyle/>
          <a:p>
            <a:r>
              <a:rPr lang="en-US" sz="3400" dirty="0"/>
              <a:t>Protection Matrix (2)</a:t>
            </a:r>
          </a:p>
        </p:txBody>
      </p:sp>
      <p:sp>
        <p:nvSpPr>
          <p:cNvPr id="3" name="Content Placeholder 2">
            <a:extLst>
              <a:ext uri="{FF2B5EF4-FFF2-40B4-BE49-F238E27FC236}">
                <a16:creationId xmlns:a16="http://schemas.microsoft.com/office/drawing/2014/main" id="{867D7720-D124-DC0A-E03D-7895B0B055A2}"/>
              </a:ext>
            </a:extLst>
          </p:cNvPr>
          <p:cNvSpPr>
            <a:spLocks noGrp="1"/>
          </p:cNvSpPr>
          <p:nvPr>
            <p:ph sz="quarter" idx="13"/>
          </p:nvPr>
        </p:nvSpPr>
        <p:spPr>
          <a:xfrm>
            <a:off x="593227" y="1214102"/>
            <a:ext cx="10974886" cy="467239"/>
          </a:xfrm>
        </p:spPr>
        <p:txBody>
          <a:bodyPr wrap="square" lIns="0" tIns="18000" rIns="0" bIns="18000" anchor="ctr" anchorCtr="0">
            <a:spAutoFit/>
          </a:bodyPr>
          <a:lstStyle/>
          <a:p>
            <a:pPr marL="0" indent="0">
              <a:spcBef>
                <a:spcPts val="600"/>
              </a:spcBef>
              <a:buNone/>
            </a:pPr>
            <a:r>
              <a:rPr lang="en-US" sz="2800" dirty="0"/>
              <a:t>Since domains are objects also, we can add them the matrix also:</a:t>
            </a:r>
          </a:p>
        </p:txBody>
      </p:sp>
      <p:pic>
        <p:nvPicPr>
          <p:cNvPr id="6" name="Picture 5" descr="A protection matrix collects the access rights of files, object file, printer, and plotter and information about domains.&#10;Long description is available in notes, Press F6.">
            <a:extLst>
              <a:ext uri="{FF2B5EF4-FFF2-40B4-BE49-F238E27FC236}">
                <a16:creationId xmlns:a16="http://schemas.microsoft.com/office/drawing/2014/main" id="{8CB5B0A1-9C7D-CCEF-F9DF-334F042210E8}"/>
              </a:ext>
            </a:extLst>
          </p:cNvPr>
          <p:cNvPicPr>
            <a:picLocks noChangeAspect="1"/>
          </p:cNvPicPr>
          <p:nvPr/>
        </p:nvPicPr>
        <p:blipFill>
          <a:blip r:embed="rId3"/>
          <a:stretch>
            <a:fillRect/>
          </a:stretch>
        </p:blipFill>
        <p:spPr>
          <a:xfrm>
            <a:off x="1766743" y="2557012"/>
            <a:ext cx="8824127" cy="2421299"/>
          </a:xfrm>
          <a:prstGeom prst="rect">
            <a:avLst/>
          </a:prstGeom>
        </p:spPr>
      </p:pic>
      <p:sp>
        <p:nvSpPr>
          <p:cNvPr id="4" name="Content Placeholder 3">
            <a:extLst>
              <a:ext uri="{FF2B5EF4-FFF2-40B4-BE49-F238E27FC236}">
                <a16:creationId xmlns:a16="http://schemas.microsoft.com/office/drawing/2014/main" id="{B0DCDE8F-03C3-75B6-ACA4-E2F04417DAE0}"/>
              </a:ext>
            </a:extLst>
          </p:cNvPr>
          <p:cNvSpPr>
            <a:spLocks noGrp="1"/>
          </p:cNvSpPr>
          <p:nvPr>
            <p:ph sz="quarter" idx="14"/>
          </p:nvPr>
        </p:nvSpPr>
        <p:spPr>
          <a:xfrm>
            <a:off x="3316560" y="5513927"/>
            <a:ext cx="5558881" cy="313350"/>
          </a:xfrm>
        </p:spPr>
        <p:txBody>
          <a:bodyPr wrap="square" lIns="0" tIns="18000" rIns="0" bIns="18000" anchor="ctr" anchorCtr="0">
            <a:spAutoFit/>
          </a:bodyPr>
          <a:lstStyle/>
          <a:p>
            <a:pPr marL="0" indent="0">
              <a:spcBef>
                <a:spcPts val="600"/>
              </a:spcBef>
              <a:buNone/>
            </a:pPr>
            <a:r>
              <a:rPr lang="en-US" sz="1800" dirty="0"/>
              <a:t>Figure 9.5 A protection matrix with domains as objects.</a:t>
            </a:r>
          </a:p>
        </p:txBody>
      </p:sp>
    </p:spTree>
    <p:extLst>
      <p:ext uri="{BB962C8B-B14F-4D97-AF65-F5344CB8AC3E}">
        <p14:creationId xmlns:p14="http://schemas.microsoft.com/office/powerpoint/2010/main" val="156476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5535-5D87-0AD1-220D-104B0A04D894}"/>
              </a:ext>
            </a:extLst>
          </p:cNvPr>
          <p:cNvSpPr>
            <a:spLocks noGrp="1"/>
          </p:cNvSpPr>
          <p:nvPr>
            <p:ph type="title"/>
          </p:nvPr>
        </p:nvSpPr>
        <p:spPr>
          <a:xfrm>
            <a:off x="636495" y="251143"/>
            <a:ext cx="10972800" cy="559572"/>
          </a:xfrm>
        </p:spPr>
        <p:txBody>
          <a:bodyPr lIns="0" tIns="18000" rIns="0" bIns="18000" anchor="ctr">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History</a:t>
            </a:r>
            <a:endParaRPr lang="en-US" dirty="0"/>
          </a:p>
        </p:txBody>
      </p:sp>
      <p:sp>
        <p:nvSpPr>
          <p:cNvPr id="3" name="Content Placeholder 2">
            <a:extLst>
              <a:ext uri="{FF2B5EF4-FFF2-40B4-BE49-F238E27FC236}">
                <a16:creationId xmlns:a16="http://schemas.microsoft.com/office/drawing/2014/main" id="{1AE9D0ED-2480-A0DC-C5C2-48B8E4AFF588}"/>
              </a:ext>
            </a:extLst>
          </p:cNvPr>
          <p:cNvSpPr>
            <a:spLocks noGrp="1"/>
          </p:cNvSpPr>
          <p:nvPr>
            <p:ph idx="1"/>
          </p:nvPr>
        </p:nvSpPr>
        <p:spPr>
          <a:xfrm>
            <a:off x="627530" y="1013491"/>
            <a:ext cx="10972800" cy="3283394"/>
          </a:xfrm>
        </p:spPr>
        <p:txBody>
          <a:bodyPr lIns="0" tIns="18000" rIns="0" bIns="18000" anchor="ctr">
            <a:spAutoFit/>
          </a:bodyPr>
          <a:lstStyle/>
          <a:p>
            <a:pPr marL="342900" marR="0" lvl="0" indent="-342900" algn="l" defTabSz="914400" rtl="0" eaLnBrk="1" fontAlgn="auto" latinLnBrk="0" hangingPunct="1">
              <a:lnSpc>
                <a:spcPct val="100000"/>
              </a:lnSpc>
              <a:spcBef>
                <a:spcPts val="600"/>
              </a:spcBef>
              <a:spcAft>
                <a:spcPts val="0"/>
              </a:spcAft>
              <a:buClr>
                <a:srgbClr val="007FA3"/>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Much of the groundwork was done in the 60s and 70s</a:t>
            </a:r>
          </a:p>
          <a:p>
            <a:pPr marL="342900" marR="0" lvl="0" indent="-342900" algn="l" defTabSz="914400" rtl="0" eaLnBrk="1" fontAlgn="auto" latinLnBrk="0" hangingPunct="1">
              <a:lnSpc>
                <a:spcPct val="100000"/>
              </a:lnSpc>
              <a:spcBef>
                <a:spcPts val="600"/>
              </a:spcBef>
              <a:spcAft>
                <a:spcPts val="0"/>
              </a:spcAft>
              <a:buClr>
                <a:srgbClr val="007FA3"/>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Interest in security grew when multiple security domains became important</a:t>
            </a:r>
          </a:p>
          <a:p>
            <a:pPr marL="342900" marR="0" lvl="0" indent="-342900" algn="l" defTabSz="914400" rtl="0" eaLnBrk="1" fontAlgn="auto" latinLnBrk="0" hangingPunct="1">
              <a:lnSpc>
                <a:spcPct val="100000"/>
              </a:lnSpc>
              <a:spcBef>
                <a:spcPts val="600"/>
              </a:spcBef>
              <a:spcAft>
                <a:spcPts val="0"/>
              </a:spcAft>
              <a:buClr>
                <a:srgbClr val="007FA3"/>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We will see the origin and importance of principles and security primitives</a:t>
            </a:r>
          </a:p>
          <a:p>
            <a:pPr marL="342900" marR="0" lvl="0" indent="-342900" algn="l" defTabSz="914400" rtl="0" eaLnBrk="1" fontAlgn="auto" latinLnBrk="0" hangingPunct="1">
              <a:lnSpc>
                <a:spcPct val="100000"/>
              </a:lnSpc>
              <a:spcBef>
                <a:spcPts val="600"/>
              </a:spcBef>
              <a:spcAft>
                <a:spcPts val="0"/>
              </a:spcAft>
              <a:buClr>
                <a:srgbClr val="007FA3"/>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Early </a:t>
            </a:r>
            <a:r>
              <a:rPr kumimoji="0" lang="en-US" sz="2800" b="0" i="0" u="none" strike="noStrike" kern="0" cap="none" spc="-300" normalizeH="0" baseline="0" noProof="0" dirty="0">
                <a:ln>
                  <a:noFill/>
                </a:ln>
                <a:solidFill>
                  <a:srgbClr val="000000"/>
                </a:solidFill>
                <a:effectLst/>
                <a:uLnTx/>
                <a:uFillTx/>
                <a:latin typeface="Arial"/>
                <a:cs typeface="Arial"/>
                <a:sym typeface="Arial"/>
              </a:rPr>
              <a:t>O S </a:t>
            </a:r>
            <a:r>
              <a:rPr kumimoji="0" lang="en-US" sz="2800" b="0" i="0" u="none" strike="noStrike" kern="0" cap="none" spc="0" normalizeH="0" baseline="0" noProof="0" dirty="0" err="1">
                <a:ln>
                  <a:noFill/>
                </a:ln>
                <a:solidFill>
                  <a:srgbClr val="000000"/>
                </a:solidFill>
                <a:effectLst/>
                <a:uLnTx/>
                <a:uFillTx/>
                <a:latin typeface="Arial"/>
                <a:cs typeface="Arial"/>
                <a:sym typeface="Arial"/>
              </a:rPr>
              <a:t>s</a:t>
            </a:r>
            <a:r>
              <a:rPr kumimoji="0" lang="en-US" sz="2800" b="0" i="0" u="none" strike="noStrike" kern="0" cap="none" spc="0" normalizeH="0" baseline="0" noProof="0" dirty="0">
                <a:ln>
                  <a:noFill/>
                </a:ln>
                <a:solidFill>
                  <a:srgbClr val="000000"/>
                </a:solidFill>
                <a:effectLst/>
                <a:uLnTx/>
                <a:uFillTx/>
                <a:latin typeface="Arial"/>
                <a:cs typeface="Arial"/>
                <a:sym typeface="Arial"/>
              </a:rPr>
              <a:t> such as Multics pioneered many of these in a working system</a:t>
            </a:r>
          </a:p>
        </p:txBody>
      </p:sp>
      <p:pic>
        <p:nvPicPr>
          <p:cNvPr id="6" name="Picture 5" descr="A three-part illustration of Multics operating system, logo of UNIX. ">
            <a:extLst>
              <a:ext uri="{FF2B5EF4-FFF2-40B4-BE49-F238E27FC236}">
                <a16:creationId xmlns:a16="http://schemas.microsoft.com/office/drawing/2014/main" id="{5466D2B3-FAD5-372F-8262-3E8246AD0374}"/>
              </a:ext>
            </a:extLst>
          </p:cNvPr>
          <p:cNvPicPr>
            <a:picLocks noChangeAspect="1"/>
          </p:cNvPicPr>
          <p:nvPr/>
        </p:nvPicPr>
        <p:blipFill rotWithShape="1">
          <a:blip r:embed="rId3"/>
          <a:srcRect r="37503" b="21031"/>
          <a:stretch/>
        </p:blipFill>
        <p:spPr>
          <a:xfrm>
            <a:off x="2612102" y="4442225"/>
            <a:ext cx="3954598" cy="1544101"/>
          </a:xfrm>
          <a:prstGeom prst="rect">
            <a:avLst/>
          </a:prstGeom>
        </p:spPr>
      </p:pic>
      <p:pic>
        <p:nvPicPr>
          <p:cNvPr id="7" name="Picture 6" descr="A picture of two men working on a device">
            <a:extLst>
              <a:ext uri="{FF2B5EF4-FFF2-40B4-BE49-F238E27FC236}">
                <a16:creationId xmlns:a16="http://schemas.microsoft.com/office/drawing/2014/main" id="{01A650A1-C001-0C24-8D8E-23D117B63665}"/>
              </a:ext>
            </a:extLst>
          </p:cNvPr>
          <p:cNvPicPr>
            <a:picLocks noChangeAspect="1"/>
          </p:cNvPicPr>
          <p:nvPr/>
        </p:nvPicPr>
        <p:blipFill rotWithShape="1">
          <a:blip r:embed="rId4"/>
          <a:srcRect l="9803" t="3019" r="7799" b="6163"/>
          <a:stretch/>
        </p:blipFill>
        <p:spPr>
          <a:xfrm>
            <a:off x="6944625" y="4420562"/>
            <a:ext cx="1865183" cy="1584306"/>
          </a:xfrm>
          <a:prstGeom prst="rect">
            <a:avLst/>
          </a:prstGeom>
        </p:spPr>
      </p:pic>
      <p:sp>
        <p:nvSpPr>
          <p:cNvPr id="4" name="Content Placeholder 3">
            <a:extLst>
              <a:ext uri="{FF2B5EF4-FFF2-40B4-BE49-F238E27FC236}">
                <a16:creationId xmlns:a16="http://schemas.microsoft.com/office/drawing/2014/main" id="{7D8A45A7-08C4-8EDC-7665-6C562CB38C16}"/>
              </a:ext>
            </a:extLst>
          </p:cNvPr>
          <p:cNvSpPr>
            <a:spLocks noGrp="1"/>
          </p:cNvSpPr>
          <p:nvPr>
            <p:ph idx="13"/>
          </p:nvPr>
        </p:nvSpPr>
        <p:spPr>
          <a:xfrm>
            <a:off x="2612101" y="6128545"/>
            <a:ext cx="8997193" cy="227516"/>
          </a:xfrm>
        </p:spPr>
        <p:txBody>
          <a:bodyPr wrap="square" lIns="0" tIns="18000" rIns="0" bIns="18000" anchor="ctr">
            <a:spAutoFit/>
          </a:bodyPr>
          <a:lstStyle/>
          <a:p>
            <a:pPr marL="101600" indent="-101600">
              <a:buNone/>
            </a:pPr>
            <a:r>
              <a:rPr lang="en-US" sz="1200" dirty="0" err="1"/>
              <a:t>Multicians</a:t>
            </a:r>
            <a:r>
              <a:rPr lang="en-US" sz="1200" dirty="0"/>
              <a:t>; </a:t>
            </a:r>
            <a:r>
              <a:rPr lang="en-US" sz="1200" dirty="0" err="1"/>
              <a:t>Kebe</a:t>
            </a:r>
            <a:r>
              <a:rPr lang="en-US" sz="1200" dirty="0"/>
              <a:t>; Courtesy of the Computer History Museum</a:t>
            </a:r>
          </a:p>
        </p:txBody>
      </p:sp>
    </p:spTree>
    <p:extLst>
      <p:ext uri="{BB962C8B-B14F-4D97-AF65-F5344CB8AC3E}">
        <p14:creationId xmlns:p14="http://schemas.microsoft.com/office/powerpoint/2010/main" val="2901673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4274-2113-3648-4A5B-C60B510363DD}"/>
              </a:ext>
            </a:extLst>
          </p:cNvPr>
          <p:cNvSpPr>
            <a:spLocks noGrp="1"/>
          </p:cNvSpPr>
          <p:nvPr>
            <p:ph type="title"/>
          </p:nvPr>
        </p:nvSpPr>
        <p:spPr>
          <a:xfrm>
            <a:off x="616675" y="251679"/>
            <a:ext cx="10939715" cy="559572"/>
          </a:xfrm>
        </p:spPr>
        <p:txBody>
          <a:bodyPr wrap="square" lIns="0" tIns="18000" rIns="0" bIns="18000" anchor="ctr" anchorCtr="0">
            <a:spAutoFit/>
          </a:bodyPr>
          <a:lstStyle/>
          <a:p>
            <a:r>
              <a:rPr lang="en-US" sz="3400" dirty="0"/>
              <a:t>Access Control Lists (</a:t>
            </a:r>
            <a:r>
              <a:rPr lang="en-US" sz="3400" spc="-500" dirty="0"/>
              <a:t>A C L </a:t>
            </a:r>
            <a:r>
              <a:rPr lang="en-US" sz="3400" dirty="0"/>
              <a:t>s) and Capabilities</a:t>
            </a:r>
          </a:p>
        </p:txBody>
      </p:sp>
      <p:sp>
        <p:nvSpPr>
          <p:cNvPr id="3" name="Content Placeholder 2">
            <a:extLst>
              <a:ext uri="{FF2B5EF4-FFF2-40B4-BE49-F238E27FC236}">
                <a16:creationId xmlns:a16="http://schemas.microsoft.com/office/drawing/2014/main" id="{B670093A-255C-DB4C-A7C5-10DDAB2AB968}"/>
              </a:ext>
            </a:extLst>
          </p:cNvPr>
          <p:cNvSpPr>
            <a:spLocks noGrp="1"/>
          </p:cNvSpPr>
          <p:nvPr>
            <p:ph sz="quarter" idx="13"/>
          </p:nvPr>
        </p:nvSpPr>
        <p:spPr>
          <a:xfrm>
            <a:off x="628398" y="1197638"/>
            <a:ext cx="10939715" cy="1405957"/>
          </a:xfrm>
        </p:spPr>
        <p:txBody>
          <a:bodyPr wrap="square" lIns="0" tIns="18000" rIns="0" bIns="18000" anchor="ctr" anchorCtr="0">
            <a:spAutoFit/>
          </a:bodyPr>
          <a:lstStyle/>
          <a:p>
            <a:pPr marL="0" indent="0">
              <a:spcBef>
                <a:spcPts val="600"/>
              </a:spcBef>
              <a:buNone/>
            </a:pPr>
            <a:r>
              <a:rPr lang="en-US" sz="2800" dirty="0"/>
              <a:t>Protection matrix is large and sparse. </a:t>
            </a:r>
          </a:p>
          <a:p>
            <a:pPr marL="0" indent="0">
              <a:spcBef>
                <a:spcPts val="600"/>
              </a:spcBef>
              <a:buNone/>
            </a:pPr>
            <a:r>
              <a:rPr lang="en-US" sz="2800" dirty="0"/>
              <a:t>Two possibilities: store the matrix by columns (</a:t>
            </a:r>
            <a:r>
              <a:rPr lang="en-US" sz="2800" spc="-300" dirty="0"/>
              <a:t>A C </a:t>
            </a:r>
            <a:r>
              <a:rPr lang="en-US" sz="2800" dirty="0"/>
              <a:t>L) or by rows (capabilities)</a:t>
            </a:r>
          </a:p>
        </p:txBody>
      </p:sp>
      <p:sp>
        <p:nvSpPr>
          <p:cNvPr id="4" name="Content Placeholder 3">
            <a:extLst>
              <a:ext uri="{FF2B5EF4-FFF2-40B4-BE49-F238E27FC236}">
                <a16:creationId xmlns:a16="http://schemas.microsoft.com/office/drawing/2014/main" id="{8E0DC0C5-B5AC-D3F0-2548-67FD441D72B6}"/>
              </a:ext>
            </a:extLst>
          </p:cNvPr>
          <p:cNvSpPr>
            <a:spLocks noGrp="1"/>
          </p:cNvSpPr>
          <p:nvPr>
            <p:ph sz="quarter" idx="14"/>
          </p:nvPr>
        </p:nvSpPr>
        <p:spPr>
          <a:xfrm>
            <a:off x="626874" y="2913073"/>
            <a:ext cx="10939715" cy="1482901"/>
          </a:xfrm>
        </p:spPr>
        <p:txBody>
          <a:bodyPr wrap="square" lIns="0" tIns="18000" rIns="0" bIns="18000" anchor="ctr" anchorCtr="0">
            <a:spAutoFit/>
          </a:bodyPr>
          <a:lstStyle/>
          <a:p>
            <a:pPr marL="0" indent="0">
              <a:spcBef>
                <a:spcPts val="600"/>
              </a:spcBef>
              <a:buNone/>
            </a:pPr>
            <a:r>
              <a:rPr lang="en-US" sz="2800" dirty="0"/>
              <a:t>Terminology:</a:t>
            </a:r>
          </a:p>
          <a:p>
            <a:pPr marL="0" indent="0">
              <a:spcBef>
                <a:spcPts val="600"/>
              </a:spcBef>
              <a:buNone/>
            </a:pPr>
            <a:r>
              <a:rPr lang="en-US" sz="2800" b="1" dirty="0"/>
              <a:t>Subjects</a:t>
            </a:r>
            <a:r>
              <a:rPr lang="en-US" sz="2800" dirty="0"/>
              <a:t> or </a:t>
            </a:r>
            <a:r>
              <a:rPr lang="en-US" sz="2800" b="1" dirty="0"/>
              <a:t>principals:</a:t>
            </a:r>
            <a:r>
              <a:rPr lang="en-US" sz="2800" dirty="0"/>
              <a:t> users that own resources</a:t>
            </a:r>
          </a:p>
          <a:p>
            <a:pPr marL="0" indent="0">
              <a:spcBef>
                <a:spcPts val="600"/>
              </a:spcBef>
              <a:buNone/>
            </a:pPr>
            <a:r>
              <a:rPr lang="en-US" sz="2800" b="1" dirty="0"/>
              <a:t>Objects: </a:t>
            </a:r>
            <a:r>
              <a:rPr lang="en-US" sz="2800" dirty="0"/>
              <a:t>the things owned (such as files).</a:t>
            </a:r>
          </a:p>
        </p:txBody>
      </p:sp>
    </p:spTree>
    <p:extLst>
      <p:ext uri="{BB962C8B-B14F-4D97-AF65-F5344CB8AC3E}">
        <p14:creationId xmlns:p14="http://schemas.microsoft.com/office/powerpoint/2010/main" val="3870801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0CB9-A0FF-EC6A-1ECB-3F77EDE73735}"/>
              </a:ext>
            </a:extLst>
          </p:cNvPr>
          <p:cNvSpPr>
            <a:spLocks noGrp="1"/>
          </p:cNvSpPr>
          <p:nvPr>
            <p:ph type="title"/>
          </p:nvPr>
        </p:nvSpPr>
        <p:spPr>
          <a:xfrm>
            <a:off x="616673" y="235265"/>
            <a:ext cx="10987951" cy="559572"/>
          </a:xfrm>
        </p:spPr>
        <p:txBody>
          <a:bodyPr wrap="square" lIns="0" tIns="18000" rIns="0" bIns="18000" anchor="ctr" anchorCtr="0">
            <a:spAutoFit/>
          </a:bodyPr>
          <a:lstStyle/>
          <a:p>
            <a:r>
              <a:rPr lang="en-US" sz="3400" spc="-500" dirty="0"/>
              <a:t>A C </a:t>
            </a:r>
            <a:r>
              <a:rPr lang="en-US" sz="3400" dirty="0"/>
              <a:t>L (1)</a:t>
            </a:r>
          </a:p>
        </p:txBody>
      </p:sp>
      <p:pic>
        <p:nvPicPr>
          <p:cNvPr id="5" name="Picture 4" descr="The figure illustrates the use of access control lists to manage file access.&#10;Long description is available in notes, Press F6.">
            <a:extLst>
              <a:ext uri="{FF2B5EF4-FFF2-40B4-BE49-F238E27FC236}">
                <a16:creationId xmlns:a16="http://schemas.microsoft.com/office/drawing/2014/main" id="{062AE05D-7F2B-24ED-B573-1571E47A4B46}"/>
              </a:ext>
            </a:extLst>
          </p:cNvPr>
          <p:cNvPicPr>
            <a:picLocks noChangeAspect="1"/>
          </p:cNvPicPr>
          <p:nvPr/>
        </p:nvPicPr>
        <p:blipFill>
          <a:blip r:embed="rId3"/>
          <a:stretch>
            <a:fillRect/>
          </a:stretch>
        </p:blipFill>
        <p:spPr>
          <a:xfrm>
            <a:off x="1891493" y="1262663"/>
            <a:ext cx="8561416" cy="3794195"/>
          </a:xfrm>
          <a:prstGeom prst="rect">
            <a:avLst/>
          </a:prstGeom>
        </p:spPr>
      </p:pic>
      <p:sp>
        <p:nvSpPr>
          <p:cNvPr id="3" name="Content Placeholder 2">
            <a:extLst>
              <a:ext uri="{FF2B5EF4-FFF2-40B4-BE49-F238E27FC236}">
                <a16:creationId xmlns:a16="http://schemas.microsoft.com/office/drawing/2014/main" id="{01FF5DC0-99D9-3136-1BA9-CD2DBEE529DF}"/>
              </a:ext>
            </a:extLst>
          </p:cNvPr>
          <p:cNvSpPr>
            <a:spLocks noGrp="1"/>
          </p:cNvSpPr>
          <p:nvPr>
            <p:ph sz="quarter" idx="13"/>
          </p:nvPr>
        </p:nvSpPr>
        <p:spPr>
          <a:xfrm>
            <a:off x="2942791" y="5438661"/>
            <a:ext cx="6306419" cy="313350"/>
          </a:xfrm>
        </p:spPr>
        <p:txBody>
          <a:bodyPr wrap="square" lIns="0" tIns="18000" rIns="0" bIns="18000" anchor="ctr" anchorCtr="0">
            <a:spAutoFit/>
          </a:bodyPr>
          <a:lstStyle/>
          <a:p>
            <a:pPr marL="0" indent="0">
              <a:spcBef>
                <a:spcPts val="600"/>
              </a:spcBef>
              <a:buNone/>
            </a:pPr>
            <a:r>
              <a:rPr lang="en-US" sz="1800" dirty="0"/>
              <a:t>Figure 9.6 Use of access control lists to manage file access.``</a:t>
            </a:r>
          </a:p>
        </p:txBody>
      </p:sp>
    </p:spTree>
    <p:extLst>
      <p:ext uri="{BB962C8B-B14F-4D97-AF65-F5344CB8AC3E}">
        <p14:creationId xmlns:p14="http://schemas.microsoft.com/office/powerpoint/2010/main" val="206350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9954" y="235349"/>
            <a:ext cx="10974670" cy="559572"/>
          </a:xfrm>
        </p:spPr>
        <p:txBody>
          <a:bodyPr wrap="square" lIns="0" tIns="18000" rIns="0" bIns="18000" anchor="ctr" anchorCtr="0">
            <a:spAutoFit/>
          </a:bodyPr>
          <a:lstStyle/>
          <a:p>
            <a:r>
              <a:rPr lang="en-US" sz="3400" spc="-500" dirty="0"/>
              <a:t>A C </a:t>
            </a:r>
            <a:r>
              <a:rPr lang="en-US" sz="3400" dirty="0"/>
              <a:t>L (2)</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2"/>
          </p:nvPr>
        </p:nvSpPr>
        <p:spPr>
          <a:xfrm>
            <a:off x="629954" y="1025133"/>
            <a:ext cx="10974671" cy="1913789"/>
          </a:xfrm>
        </p:spPr>
        <p:txBody>
          <a:bodyPr wrap="square" lIns="0" tIns="18000" rIns="0" bIns="18000" anchor="ctr" anchorCtr="0">
            <a:spAutoFit/>
          </a:bodyPr>
          <a:lstStyle/>
          <a:p>
            <a:pPr marL="0" indent="0">
              <a:spcBef>
                <a:spcPts val="600"/>
              </a:spcBef>
              <a:buNone/>
            </a:pPr>
            <a:r>
              <a:rPr lang="en-US" sz="2800" dirty="0"/>
              <a:t>Rights can be </a:t>
            </a:r>
            <a:r>
              <a:rPr lang="en-US" sz="2800" i="1" dirty="0"/>
              <a:t>generic</a:t>
            </a:r>
            <a:r>
              <a:rPr lang="en-US" sz="2800" dirty="0"/>
              <a:t> or </a:t>
            </a:r>
            <a:r>
              <a:rPr lang="en-US" sz="2800" i="1" dirty="0"/>
              <a:t>object specific</a:t>
            </a:r>
            <a:r>
              <a:rPr lang="en-US" sz="2800" dirty="0"/>
              <a:t>:</a:t>
            </a:r>
          </a:p>
          <a:p>
            <a:pPr marL="0" indent="0">
              <a:spcBef>
                <a:spcPts val="600"/>
              </a:spcBef>
              <a:buNone/>
            </a:pPr>
            <a:r>
              <a:rPr lang="en-US" sz="2800" dirty="0"/>
              <a:t>Examples of generic right: destroy object, copy object, etc.</a:t>
            </a:r>
          </a:p>
          <a:p>
            <a:pPr marL="0" indent="0">
              <a:spcBef>
                <a:spcPts val="600"/>
              </a:spcBef>
              <a:buNone/>
            </a:pPr>
            <a:r>
              <a:rPr lang="en-US" sz="2800" dirty="0"/>
              <a:t>Examples of o</a:t>
            </a:r>
            <a:r>
              <a:rPr lang="en-US" sz="2800" i="1" dirty="0"/>
              <a:t>bject specific</a:t>
            </a:r>
            <a:r>
              <a:rPr lang="en-US" sz="2800" dirty="0"/>
              <a:t> right: append message for a mailbox object</a:t>
            </a:r>
          </a:p>
        </p:txBody>
      </p:sp>
      <p:sp>
        <p:nvSpPr>
          <p:cNvPr id="4" name="Content Placeholder 3">
            <a:extLst>
              <a:ext uri="{FF2B5EF4-FFF2-40B4-BE49-F238E27FC236}">
                <a16:creationId xmlns:a16="http://schemas.microsoft.com/office/drawing/2014/main" id="{B7A28EF9-2AF4-EA7D-3504-3E59C08764AB}"/>
              </a:ext>
            </a:extLst>
          </p:cNvPr>
          <p:cNvSpPr>
            <a:spLocks noGrp="1"/>
          </p:cNvSpPr>
          <p:nvPr>
            <p:ph sz="quarter" idx="13"/>
          </p:nvPr>
        </p:nvSpPr>
        <p:spPr>
          <a:xfrm>
            <a:off x="629954" y="3059311"/>
            <a:ext cx="10974671" cy="1405957"/>
          </a:xfrm>
        </p:spPr>
        <p:txBody>
          <a:bodyPr wrap="square" lIns="0" tIns="18000" rIns="0" bIns="18000" anchor="ctr" anchorCtr="0">
            <a:spAutoFit/>
          </a:bodyPr>
          <a:lstStyle/>
          <a:p>
            <a:pPr marL="0" indent="0">
              <a:spcBef>
                <a:spcPts val="600"/>
              </a:spcBef>
              <a:buNone/>
            </a:pPr>
            <a:r>
              <a:rPr lang="en-US" sz="2800" dirty="0"/>
              <a:t>Not just per user, also per group</a:t>
            </a:r>
          </a:p>
          <a:p>
            <a:pPr marL="486918" lvl="1" indent="0">
              <a:buNone/>
            </a:pPr>
            <a:r>
              <a:rPr lang="en-US" sz="2800" dirty="0"/>
              <a:t>In some systems, each process has user </a:t>
            </a:r>
            <a:r>
              <a:rPr lang="en-US" sz="2800" spc="-300" dirty="0"/>
              <a:t>I </a:t>
            </a:r>
            <a:r>
              <a:rPr lang="en-US" sz="2800" dirty="0"/>
              <a:t>D (</a:t>
            </a:r>
            <a:r>
              <a:rPr lang="en-US" sz="2800" spc="-300" dirty="0"/>
              <a:t>U I </a:t>
            </a:r>
            <a:r>
              <a:rPr lang="en-US" sz="2800" dirty="0"/>
              <a:t>D) and group </a:t>
            </a:r>
            <a:r>
              <a:rPr lang="en-US" sz="2800" spc="-300" dirty="0"/>
              <a:t>I </a:t>
            </a:r>
            <a:r>
              <a:rPr lang="en-US" sz="2800" dirty="0"/>
              <a:t>D (</a:t>
            </a:r>
            <a:r>
              <a:rPr lang="en-US" sz="2800" spc="-300" dirty="0"/>
              <a:t>G I </a:t>
            </a:r>
            <a:r>
              <a:rPr lang="en-US" sz="2800" dirty="0"/>
              <a:t>D)</a:t>
            </a:r>
          </a:p>
        </p:txBody>
      </p:sp>
      <p:sp>
        <p:nvSpPr>
          <p:cNvPr id="5" name="Content Placeholder 4">
            <a:extLst>
              <a:ext uri="{FF2B5EF4-FFF2-40B4-BE49-F238E27FC236}">
                <a16:creationId xmlns:a16="http://schemas.microsoft.com/office/drawing/2014/main" id="{9EFF466A-99AA-B6CE-44C7-5C327556B020}"/>
              </a:ext>
            </a:extLst>
          </p:cNvPr>
          <p:cNvSpPr>
            <a:spLocks noGrp="1"/>
          </p:cNvSpPr>
          <p:nvPr>
            <p:ph sz="quarter" idx="14"/>
          </p:nvPr>
        </p:nvSpPr>
        <p:spPr>
          <a:xfrm>
            <a:off x="637917" y="4624792"/>
            <a:ext cx="9982343" cy="467239"/>
          </a:xfrm>
        </p:spPr>
        <p:txBody>
          <a:bodyPr wrap="square" lIns="0" tIns="18000" rIns="0" bIns="18000" anchor="ctr" anchorCtr="0">
            <a:spAutoFit/>
          </a:bodyPr>
          <a:lstStyle/>
          <a:p>
            <a:pPr marL="486918" lvl="1" indent="0">
              <a:buNone/>
            </a:pPr>
            <a:r>
              <a:rPr lang="en-US" sz="2800" spc="-600" dirty="0">
                <a:latin typeface="Consolas" panose="020B0609020204030204" pitchFamily="49" charset="0"/>
                <a:cs typeface="Arial" panose="020B0604020202020204" pitchFamily="34" charset="0"/>
              </a:rPr>
              <a:t>A C </a:t>
            </a:r>
            <a:r>
              <a:rPr lang="en-US" sz="2800" dirty="0">
                <a:latin typeface="Consolas" panose="020B0609020204030204" pitchFamily="49" charset="0"/>
                <a:cs typeface="Arial" panose="020B0604020202020204" pitchFamily="34" charset="0"/>
              </a:rPr>
              <a:t>L: </a:t>
            </a:r>
            <a:r>
              <a:rPr lang="en-US" sz="2800" spc="-600" dirty="0">
                <a:latin typeface="Consolas" panose="020B0609020204030204" pitchFamily="49" charset="0"/>
                <a:cs typeface="Arial" panose="020B0604020202020204" pitchFamily="34" charset="0"/>
              </a:rPr>
              <a:t>U I D </a:t>
            </a:r>
            <a:r>
              <a:rPr lang="en-US" sz="2800" dirty="0">
                <a:latin typeface="Consolas" panose="020B0609020204030204" pitchFamily="49" charset="0"/>
                <a:cs typeface="Arial" panose="020B0604020202020204" pitchFamily="34" charset="0"/>
              </a:rPr>
              <a:t>1, </a:t>
            </a:r>
            <a:r>
              <a:rPr lang="en-US" sz="2800" spc="-600" dirty="0">
                <a:latin typeface="Consolas" panose="020B0609020204030204" pitchFamily="49" charset="0"/>
                <a:cs typeface="Arial" panose="020B0604020202020204" pitchFamily="34" charset="0"/>
              </a:rPr>
              <a:t>G I D </a:t>
            </a:r>
            <a:r>
              <a:rPr lang="en-US" sz="2800" dirty="0">
                <a:latin typeface="Consolas" panose="020B0609020204030204" pitchFamily="49" charset="0"/>
                <a:cs typeface="Arial" panose="020B0604020202020204" pitchFamily="34" charset="0"/>
              </a:rPr>
              <a:t>1: rights1; </a:t>
            </a:r>
            <a:r>
              <a:rPr lang="en-US" sz="2800" spc="-600" dirty="0">
                <a:latin typeface="Consolas" panose="020B0609020204030204" pitchFamily="49" charset="0"/>
                <a:cs typeface="Arial" panose="020B0604020202020204" pitchFamily="34" charset="0"/>
              </a:rPr>
              <a:t>U I D </a:t>
            </a:r>
            <a:r>
              <a:rPr lang="en-US" sz="2800" dirty="0">
                <a:latin typeface="Consolas" panose="020B0609020204030204" pitchFamily="49" charset="0"/>
                <a:cs typeface="Arial" panose="020B0604020202020204" pitchFamily="34" charset="0"/>
              </a:rPr>
              <a:t>2, GID2: rights2;</a:t>
            </a:r>
          </a:p>
        </p:txBody>
      </p:sp>
      <p:graphicFrame>
        <p:nvGraphicFramePr>
          <p:cNvPr id="9" name="Object 8" descr="ellipse">
            <a:extLst>
              <a:ext uri="{FF2B5EF4-FFF2-40B4-BE49-F238E27FC236}">
                <a16:creationId xmlns:a16="http://schemas.microsoft.com/office/drawing/2014/main" id="{7EF6551D-A5E5-AEAF-8162-5EC1564E272C}"/>
              </a:ext>
            </a:extLst>
          </p:cNvPr>
          <p:cNvGraphicFramePr>
            <a:graphicFrameLocks noChangeAspect="1"/>
          </p:cNvGraphicFramePr>
          <p:nvPr>
            <p:extLst>
              <p:ext uri="{D42A27DB-BD31-4B8C-83A1-F6EECF244321}">
                <p14:modId xmlns:p14="http://schemas.microsoft.com/office/powerpoint/2010/main" val="2282457407"/>
              </p:ext>
            </p:extLst>
          </p:nvPr>
        </p:nvGraphicFramePr>
        <p:xfrm>
          <a:off x="10658360" y="4825687"/>
          <a:ext cx="654050" cy="241300"/>
        </p:xfrm>
        <a:graphic>
          <a:graphicData uri="http://schemas.openxmlformats.org/presentationml/2006/ole">
            <mc:AlternateContent xmlns:mc="http://schemas.openxmlformats.org/markup-compatibility/2006">
              <mc:Choice xmlns:v="urn:schemas-microsoft-com:vml" Requires="v">
                <p:oleObj name="Equation" r:id="rId3" imgW="177480" imgH="88560" progId="Equation.DSMT4">
                  <p:embed/>
                </p:oleObj>
              </mc:Choice>
              <mc:Fallback>
                <p:oleObj name="Equation" r:id="rId3" imgW="177480" imgH="88560" progId="Equation.DSMT4">
                  <p:embed/>
                  <p:pic>
                    <p:nvPicPr>
                      <p:cNvPr id="10" name="Object 9" descr="ellipse">
                        <a:extLst>
                          <a:ext uri="{FF2B5EF4-FFF2-40B4-BE49-F238E27FC236}">
                            <a16:creationId xmlns:a16="http://schemas.microsoft.com/office/drawing/2014/main" id="{49F6D4C6-BF42-7265-A3B0-5F1779143439}"/>
                          </a:ext>
                        </a:extLst>
                      </p:cNvPr>
                      <p:cNvPicPr/>
                      <p:nvPr/>
                    </p:nvPicPr>
                    <p:blipFill>
                      <a:blip r:embed="rId4"/>
                      <a:stretch>
                        <a:fillRect/>
                      </a:stretch>
                    </p:blipFill>
                    <p:spPr>
                      <a:xfrm>
                        <a:off x="10658360" y="4825687"/>
                        <a:ext cx="654050" cy="241300"/>
                      </a:xfrm>
                      <a:prstGeom prst="rect">
                        <a:avLst/>
                      </a:prstGeom>
                    </p:spPr>
                  </p:pic>
                </p:oleObj>
              </mc:Fallback>
            </mc:AlternateContent>
          </a:graphicData>
        </a:graphic>
      </p:graphicFrame>
    </p:spTree>
    <p:extLst>
      <p:ext uri="{BB962C8B-B14F-4D97-AF65-F5344CB8AC3E}">
        <p14:creationId xmlns:p14="http://schemas.microsoft.com/office/powerpoint/2010/main" val="228141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9753" y="236621"/>
            <a:ext cx="10927144" cy="559572"/>
          </a:xfrm>
        </p:spPr>
        <p:txBody>
          <a:bodyPr wrap="square" lIns="0" tIns="18000" rIns="0" bIns="18000" anchor="ctr" anchorCtr="0">
            <a:spAutoFit/>
          </a:bodyPr>
          <a:lstStyle/>
          <a:p>
            <a:r>
              <a:rPr lang="en-US" sz="3400" spc="-500" dirty="0"/>
              <a:t>A C </a:t>
            </a:r>
            <a:r>
              <a:rPr lang="en-US" sz="3400" dirty="0"/>
              <a:t>L and Roles</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29753" y="1195791"/>
            <a:ext cx="10974872" cy="467239"/>
          </a:xfrm>
        </p:spPr>
        <p:txBody>
          <a:bodyPr wrap="square" lIns="0" tIns="18000" rIns="0" bIns="18000" anchor="ctr" anchorCtr="0">
            <a:spAutoFit/>
          </a:bodyPr>
          <a:lstStyle/>
          <a:p>
            <a:pPr marL="0" indent="0">
              <a:spcBef>
                <a:spcPts val="600"/>
              </a:spcBef>
              <a:buNone/>
            </a:pPr>
            <a:r>
              <a:rPr lang="en-US" sz="2800" dirty="0"/>
              <a:t>Tana is sysadmin and also member of the pigeon fanciers club:</a:t>
            </a:r>
          </a:p>
        </p:txBody>
      </p:sp>
      <p:graphicFrame>
        <p:nvGraphicFramePr>
          <p:cNvPr id="11" name="Table 11">
            <a:extLst>
              <a:ext uri="{FF2B5EF4-FFF2-40B4-BE49-F238E27FC236}">
                <a16:creationId xmlns:a16="http://schemas.microsoft.com/office/drawing/2014/main" id="{EAF4F7F7-11A2-9B4E-AF3E-FEAF7B8797D5}"/>
              </a:ext>
            </a:extLst>
          </p:cNvPr>
          <p:cNvGraphicFramePr>
            <a:graphicFrameLocks noGrp="1"/>
          </p:cNvGraphicFramePr>
          <p:nvPr>
            <p:extLst>
              <p:ext uri="{D42A27DB-BD31-4B8C-83A1-F6EECF244321}">
                <p14:modId xmlns:p14="http://schemas.microsoft.com/office/powerpoint/2010/main" val="2949782482"/>
              </p:ext>
            </p:extLst>
          </p:nvPr>
        </p:nvGraphicFramePr>
        <p:xfrm>
          <a:off x="2937511" y="2016956"/>
          <a:ext cx="6316980" cy="1223772"/>
        </p:xfrm>
        <a:graphic>
          <a:graphicData uri="http://schemas.openxmlformats.org/drawingml/2006/table">
            <a:tbl>
              <a:tblPr firstRow="1" bandRow="1">
                <a:tableStyleId>{40F9630F-82C1-40B7-BC3A-925EFCFF5E92}</a:tableStyleId>
              </a:tblPr>
              <a:tblGrid>
                <a:gridCol w="2419405">
                  <a:extLst>
                    <a:ext uri="{9D8B030D-6E8A-4147-A177-3AD203B41FA5}">
                      <a16:colId xmlns:a16="http://schemas.microsoft.com/office/drawing/2014/main" val="1734770059"/>
                    </a:ext>
                  </a:extLst>
                </a:gridCol>
                <a:gridCol w="3897575">
                  <a:extLst>
                    <a:ext uri="{9D8B030D-6E8A-4147-A177-3AD203B41FA5}">
                      <a16:colId xmlns:a16="http://schemas.microsoft.com/office/drawing/2014/main" val="720194334"/>
                    </a:ext>
                  </a:extLst>
                </a:gridCol>
              </a:tblGrid>
              <a:tr h="407924">
                <a:tc>
                  <a:txBody>
                    <a:bodyPr/>
                    <a:lstStyle/>
                    <a:p>
                      <a:r>
                        <a:rPr lang="en-US" sz="1800" b="1" dirty="0">
                          <a:solidFill>
                            <a:schemeClr val="tx1"/>
                          </a:solidFill>
                        </a:rPr>
                        <a:t>File</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Access control list</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9317756"/>
                  </a:ext>
                </a:extLst>
              </a:tr>
              <a:tr h="407924">
                <a:tc>
                  <a:txBody>
                    <a:bodyPr/>
                    <a:lstStyle/>
                    <a:p>
                      <a:r>
                        <a:rPr lang="en-US" sz="1800" dirty="0">
                          <a:solidFill>
                            <a:schemeClr val="tx1"/>
                          </a:solidFill>
                        </a:rPr>
                        <a:t>Password</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tana, </a:t>
                      </a:r>
                      <a:r>
                        <a:rPr lang="en-US" sz="1800" dirty="0" err="1">
                          <a:solidFill>
                            <a:schemeClr val="tx1"/>
                          </a:solidFill>
                        </a:rPr>
                        <a:t>sysadm</a:t>
                      </a:r>
                      <a:r>
                        <a:rPr lang="en-US" sz="1800" dirty="0">
                          <a:solidFill>
                            <a:schemeClr val="tx1"/>
                          </a:solidFill>
                        </a:rPr>
                        <a:t>: </a:t>
                      </a:r>
                      <a:r>
                        <a:rPr lang="en-US" sz="1800" spc="-250" baseline="0" dirty="0">
                          <a:solidFill>
                            <a:schemeClr val="tx1"/>
                          </a:solidFill>
                        </a:rPr>
                        <a:t>R </a:t>
                      </a:r>
                      <a:r>
                        <a:rPr lang="en-US" sz="1800" dirty="0">
                          <a:solidFill>
                            <a:schemeClr val="tx1"/>
                          </a:solidFill>
                        </a:rPr>
                        <a:t>W</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002991"/>
                  </a:ext>
                </a:extLst>
              </a:tr>
              <a:tr h="407924">
                <a:tc>
                  <a:txBody>
                    <a:bodyPr/>
                    <a:lstStyle/>
                    <a:p>
                      <a:r>
                        <a:rPr lang="en-US" sz="1800" dirty="0">
                          <a:solidFill>
                            <a:schemeClr val="tx1"/>
                          </a:solidFill>
                        </a:rPr>
                        <a:t>Pigeon data</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bill, </a:t>
                      </a:r>
                      <a:r>
                        <a:rPr lang="en-US" sz="1800" dirty="0" err="1">
                          <a:solidFill>
                            <a:schemeClr val="tx1"/>
                          </a:solidFill>
                        </a:rPr>
                        <a:t>pigfan</a:t>
                      </a:r>
                      <a:r>
                        <a:rPr lang="en-US" sz="1800" dirty="0">
                          <a:solidFill>
                            <a:schemeClr val="tx1"/>
                          </a:solidFill>
                        </a:rPr>
                        <a:t>: </a:t>
                      </a:r>
                      <a:r>
                        <a:rPr lang="en-US" sz="1800" spc="-250" baseline="0" dirty="0">
                          <a:solidFill>
                            <a:schemeClr val="tx1"/>
                          </a:solidFill>
                        </a:rPr>
                        <a:t>R </a:t>
                      </a:r>
                      <a:r>
                        <a:rPr lang="en-US" sz="1800" dirty="0">
                          <a:solidFill>
                            <a:schemeClr val="tx1"/>
                          </a:solidFill>
                        </a:rPr>
                        <a:t>W; tana, </a:t>
                      </a:r>
                      <a:r>
                        <a:rPr lang="en-US" sz="1800" dirty="0" err="1">
                          <a:solidFill>
                            <a:schemeClr val="tx1"/>
                          </a:solidFill>
                        </a:rPr>
                        <a:t>pigfan</a:t>
                      </a:r>
                      <a:r>
                        <a:rPr lang="en-US" sz="1800" dirty="0">
                          <a:solidFill>
                            <a:schemeClr val="tx1"/>
                          </a:solidFill>
                        </a:rPr>
                        <a:t>: </a:t>
                      </a:r>
                      <a:r>
                        <a:rPr lang="en-US" sz="1800" spc="-250" baseline="0" dirty="0">
                          <a:solidFill>
                            <a:schemeClr val="tx1"/>
                          </a:solidFill>
                        </a:rPr>
                        <a:t>R </a:t>
                      </a:r>
                      <a:r>
                        <a:rPr lang="en-US" sz="1800" dirty="0">
                          <a:solidFill>
                            <a:schemeClr val="tx1"/>
                          </a:solidFill>
                        </a:rPr>
                        <a:t>W; </a:t>
                      </a:r>
                      <a:r>
                        <a:rPr lang="en-US" sz="1400" b="0" i="0" u="none" strike="noStrike" cap="none" dirty="0">
                          <a:solidFill>
                            <a:schemeClr val="tx1"/>
                          </a:solidFill>
                          <a:effectLst/>
                          <a:latin typeface="Arial"/>
                          <a:ea typeface="Arial"/>
                          <a:cs typeface="Arial"/>
                          <a:sym typeface="Arial"/>
                        </a:rPr>
                        <a:t> </a:t>
                      </a:r>
                      <a:r>
                        <a:rPr lang="en-US" sz="100" b="0" i="0" u="none" strike="noStrike" cap="none" dirty="0">
                          <a:solidFill>
                            <a:schemeClr val="tx1"/>
                          </a:solidFill>
                          <a:effectLst/>
                          <a:latin typeface="Arial"/>
                          <a:ea typeface="Arial"/>
                          <a:cs typeface="Arial"/>
                          <a:sym typeface="Arial"/>
                        </a:rPr>
                        <a:t>ellipsis</a:t>
                      </a:r>
                      <a:endParaRPr lang="en-US" sz="1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842246"/>
                  </a:ext>
                </a:extLst>
              </a:tr>
            </a:tbl>
          </a:graphicData>
        </a:graphic>
      </p:graphicFrame>
      <p:graphicFrame>
        <p:nvGraphicFramePr>
          <p:cNvPr id="12" name="Object 11">
            <a:extLst>
              <a:ext uri="{FF2B5EF4-FFF2-40B4-BE49-F238E27FC236}">
                <a16:creationId xmlns:a16="http://schemas.microsoft.com/office/drawing/2014/main" id="{1C5C648A-D680-B04F-AA73-FC190A072F7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53088015"/>
              </p:ext>
            </p:extLst>
          </p:nvPr>
        </p:nvGraphicFramePr>
        <p:xfrm>
          <a:off x="8932457" y="3012736"/>
          <a:ext cx="250586" cy="126147"/>
        </p:xfrm>
        <a:graphic>
          <a:graphicData uri="http://schemas.openxmlformats.org/presentationml/2006/ole">
            <mc:AlternateContent xmlns:mc="http://schemas.openxmlformats.org/markup-compatibility/2006">
              <mc:Choice xmlns:v="urn:schemas-microsoft-com:vml" Requires="v">
                <p:oleObj name="Equation" r:id="rId2" imgW="152280" imgH="75960" progId="Equation.DSMT4">
                  <p:embed/>
                </p:oleObj>
              </mc:Choice>
              <mc:Fallback>
                <p:oleObj name="Equation" r:id="rId2" imgW="152280" imgH="75960" progId="Equation.DSMT4">
                  <p:embed/>
                  <p:pic>
                    <p:nvPicPr>
                      <p:cNvPr id="12" name="Object 11">
                        <a:extLst>
                          <a:ext uri="{FF2B5EF4-FFF2-40B4-BE49-F238E27FC236}">
                            <a16:creationId xmlns:a16="http://schemas.microsoft.com/office/drawing/2014/main" id="{1C5C648A-D680-B04F-AA73-FC190A072F73}"/>
                          </a:ext>
                          <a:ext uri="{C183D7F6-B498-43B3-948B-1728B52AA6E4}">
                            <adec:decorative xmlns:adec="http://schemas.microsoft.com/office/drawing/2017/decorative" val="1"/>
                          </a:ext>
                        </a:extLst>
                      </p:cNvPr>
                      <p:cNvPicPr/>
                      <p:nvPr/>
                    </p:nvPicPr>
                    <p:blipFill>
                      <a:blip r:embed="rId3"/>
                      <a:stretch>
                        <a:fillRect/>
                      </a:stretch>
                    </p:blipFill>
                    <p:spPr>
                      <a:xfrm>
                        <a:off x="8932457" y="3012736"/>
                        <a:ext cx="250586" cy="126147"/>
                      </a:xfrm>
                      <a:prstGeom prst="rect">
                        <a:avLst/>
                      </a:prstGeom>
                      <a:solidFill>
                        <a:schemeClr val="bg1"/>
                      </a:solidFill>
                    </p:spPr>
                  </p:pic>
                </p:oleObj>
              </mc:Fallback>
            </mc:AlternateContent>
          </a:graphicData>
        </a:graphic>
      </p:graphicFrame>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629753" y="3403303"/>
            <a:ext cx="10974872" cy="467239"/>
          </a:xfrm>
        </p:spPr>
        <p:txBody>
          <a:bodyPr wrap="square" lIns="0" tIns="18000" rIns="0" bIns="18000" anchor="ctr" anchorCtr="0">
            <a:spAutoFit/>
          </a:bodyPr>
          <a:lstStyle/>
          <a:p>
            <a:pPr marL="0" indent="0">
              <a:spcBef>
                <a:spcPts val="600"/>
              </a:spcBef>
              <a:buNone/>
            </a:pPr>
            <a:r>
              <a:rPr lang="en-US" sz="2800" dirty="0"/>
              <a:t>Easier to have each entry about either a </a:t>
            </a:r>
            <a:r>
              <a:rPr lang="en-US" sz="2800" spc="-300" dirty="0"/>
              <a:t>U I </a:t>
            </a:r>
            <a:r>
              <a:rPr lang="en-US" sz="2800" dirty="0"/>
              <a:t>D or </a:t>
            </a:r>
            <a:r>
              <a:rPr lang="en-US" sz="2800" spc="-300" dirty="0"/>
              <a:t>G I </a:t>
            </a:r>
            <a:r>
              <a:rPr lang="en-US" sz="2800" dirty="0"/>
              <a:t>D:</a:t>
            </a:r>
          </a:p>
        </p:txBody>
      </p:sp>
      <p:graphicFrame>
        <p:nvGraphicFramePr>
          <p:cNvPr id="13" name="Table 12">
            <a:extLst>
              <a:ext uri="{FF2B5EF4-FFF2-40B4-BE49-F238E27FC236}">
                <a16:creationId xmlns:a16="http://schemas.microsoft.com/office/drawing/2014/main" id="{87B09B44-C680-D2B6-E388-AF0F39B3E583}"/>
              </a:ext>
            </a:extLst>
          </p:cNvPr>
          <p:cNvGraphicFramePr>
            <a:graphicFrameLocks noGrp="1"/>
          </p:cNvGraphicFramePr>
          <p:nvPr>
            <p:extLst>
              <p:ext uri="{D42A27DB-BD31-4B8C-83A1-F6EECF244321}">
                <p14:modId xmlns:p14="http://schemas.microsoft.com/office/powerpoint/2010/main" val="1877697284"/>
              </p:ext>
            </p:extLst>
          </p:nvPr>
        </p:nvGraphicFramePr>
        <p:xfrm>
          <a:off x="2932176" y="4142232"/>
          <a:ext cx="6316980" cy="1223772"/>
        </p:xfrm>
        <a:graphic>
          <a:graphicData uri="http://schemas.openxmlformats.org/drawingml/2006/table">
            <a:tbl>
              <a:tblPr firstRow="1" bandRow="1">
                <a:tableStyleId>{40F9630F-82C1-40B7-BC3A-925EFCFF5E92}</a:tableStyleId>
              </a:tblPr>
              <a:tblGrid>
                <a:gridCol w="2419405">
                  <a:extLst>
                    <a:ext uri="{9D8B030D-6E8A-4147-A177-3AD203B41FA5}">
                      <a16:colId xmlns:a16="http://schemas.microsoft.com/office/drawing/2014/main" val="3450598109"/>
                    </a:ext>
                  </a:extLst>
                </a:gridCol>
                <a:gridCol w="3897575">
                  <a:extLst>
                    <a:ext uri="{9D8B030D-6E8A-4147-A177-3AD203B41FA5}">
                      <a16:colId xmlns:a16="http://schemas.microsoft.com/office/drawing/2014/main" val="1712474229"/>
                    </a:ext>
                  </a:extLst>
                </a:gridCol>
              </a:tblGrid>
              <a:tr h="407924">
                <a:tc>
                  <a:txBody>
                    <a:bodyPr/>
                    <a:lstStyle/>
                    <a:p>
                      <a:r>
                        <a:rPr lang="en-US" sz="1800" b="1" dirty="0">
                          <a:solidFill>
                            <a:schemeClr val="tx1"/>
                          </a:solidFill>
                        </a:rPr>
                        <a:t>File</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dirty="0">
                          <a:solidFill>
                            <a:schemeClr val="tx1"/>
                          </a:solidFill>
                        </a:rPr>
                        <a:t>Access control list</a:t>
                      </a:r>
                      <a:endParaRPr lang="en-US" sz="1600" dirty="0">
                        <a:solidFill>
                          <a:schemeClr val="tx1"/>
                        </a:solidFill>
                      </a:endParaRPr>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832793"/>
                  </a:ext>
                </a:extLst>
              </a:tr>
              <a:tr h="407924">
                <a:tc>
                  <a:txBody>
                    <a:bodyPr/>
                    <a:lstStyle/>
                    <a:p>
                      <a:r>
                        <a:rPr lang="en-US" sz="1800" dirty="0"/>
                        <a:t>Password</a:t>
                      </a:r>
                      <a:endParaRPr lang="en-US" sz="1600" dirty="0"/>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tana: </a:t>
                      </a:r>
                      <a:r>
                        <a:rPr lang="en-US" sz="1800" spc="-250" baseline="0" dirty="0"/>
                        <a:t>R </a:t>
                      </a:r>
                      <a:r>
                        <a:rPr lang="en-US" sz="1800" dirty="0"/>
                        <a:t>W; </a:t>
                      </a:r>
                      <a:r>
                        <a:rPr lang="en-US" sz="1800" dirty="0" err="1"/>
                        <a:t>sysadm</a:t>
                      </a:r>
                      <a:r>
                        <a:rPr lang="en-US" sz="1800" dirty="0"/>
                        <a:t>: </a:t>
                      </a:r>
                      <a:r>
                        <a:rPr lang="en-US" sz="1800" spc="-250" baseline="0" dirty="0"/>
                        <a:t>R </a:t>
                      </a:r>
                      <a:r>
                        <a:rPr lang="en-US" sz="1800" dirty="0"/>
                        <a:t>W; </a:t>
                      </a:r>
                      <a:r>
                        <a:rPr lang="en-US" sz="1400" b="0" i="0" u="none" strike="noStrike" cap="none" dirty="0">
                          <a:solidFill>
                            <a:schemeClr val="dk1"/>
                          </a:solidFill>
                          <a:effectLst/>
                          <a:latin typeface="Arial"/>
                          <a:ea typeface="Arial"/>
                          <a:cs typeface="Arial"/>
                          <a:sym typeface="Arial"/>
                        </a:rPr>
                        <a:t> </a:t>
                      </a:r>
                      <a:r>
                        <a:rPr lang="en-US" sz="100" b="0" i="0" u="none" strike="noStrike" cap="none" dirty="0">
                          <a:solidFill>
                            <a:schemeClr val="dk1"/>
                          </a:solidFill>
                          <a:effectLst/>
                          <a:latin typeface="Arial"/>
                          <a:ea typeface="Arial"/>
                          <a:cs typeface="Arial"/>
                          <a:sym typeface="Arial"/>
                        </a:rPr>
                        <a:t>ellipsis</a:t>
                      </a:r>
                      <a:endParaRPr lang="en-US" sz="100" dirty="0"/>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174837"/>
                  </a:ext>
                </a:extLst>
              </a:tr>
              <a:tr h="407924">
                <a:tc>
                  <a:txBody>
                    <a:bodyPr/>
                    <a:lstStyle/>
                    <a:p>
                      <a:r>
                        <a:rPr lang="en-US" sz="1800" dirty="0"/>
                        <a:t>Pigeon data</a:t>
                      </a:r>
                      <a:endParaRPr lang="en-US" sz="1600" dirty="0"/>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bill: </a:t>
                      </a:r>
                      <a:r>
                        <a:rPr lang="en-US" sz="1800" spc="-250" baseline="0" dirty="0"/>
                        <a:t>R </a:t>
                      </a:r>
                      <a:r>
                        <a:rPr lang="en-US" sz="1800" dirty="0"/>
                        <a:t>W; </a:t>
                      </a:r>
                      <a:r>
                        <a:rPr lang="en-US" sz="1800" dirty="0" err="1"/>
                        <a:t>emma</a:t>
                      </a:r>
                      <a:r>
                        <a:rPr lang="en-US" sz="1800" dirty="0"/>
                        <a:t>: </a:t>
                      </a:r>
                      <a:r>
                        <a:rPr lang="en-US" sz="1800" spc="-250" baseline="0" dirty="0"/>
                        <a:t>R </a:t>
                      </a:r>
                      <a:r>
                        <a:rPr lang="en-US" sz="1800" dirty="0"/>
                        <a:t>W; </a:t>
                      </a:r>
                      <a:r>
                        <a:rPr lang="en-US" sz="1800" dirty="0" err="1"/>
                        <a:t>pigfan</a:t>
                      </a:r>
                      <a:r>
                        <a:rPr lang="en-US" sz="1800" dirty="0"/>
                        <a:t>: </a:t>
                      </a:r>
                      <a:r>
                        <a:rPr lang="en-US" sz="1800" spc="-250" baseline="0" dirty="0"/>
                        <a:t>R </a:t>
                      </a:r>
                      <a:r>
                        <a:rPr lang="en-US" sz="1800" dirty="0"/>
                        <a:t>W; </a:t>
                      </a:r>
                      <a:r>
                        <a:rPr lang="en-US" sz="1400" b="0" i="0" u="none" strike="noStrike" cap="none" dirty="0">
                          <a:solidFill>
                            <a:schemeClr val="dk1"/>
                          </a:solidFill>
                          <a:effectLst/>
                          <a:latin typeface="Arial"/>
                          <a:ea typeface="Arial"/>
                          <a:cs typeface="Arial"/>
                          <a:sym typeface="Arial"/>
                        </a:rPr>
                        <a:t> </a:t>
                      </a:r>
                      <a:r>
                        <a:rPr lang="en-US" sz="100" b="0" i="0" u="none" strike="noStrike" cap="none" dirty="0">
                          <a:solidFill>
                            <a:schemeClr val="dk1"/>
                          </a:solidFill>
                          <a:effectLst/>
                          <a:latin typeface="Arial"/>
                          <a:ea typeface="Arial"/>
                          <a:cs typeface="Arial"/>
                          <a:sym typeface="Arial"/>
                        </a:rPr>
                        <a:t>ellipsis</a:t>
                      </a:r>
                      <a:endParaRPr lang="en-US" sz="100" dirty="0"/>
                    </a:p>
                  </a:txBody>
                  <a:tcPr marL="94754" marR="94754" marT="50292" marB="502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1843246"/>
                  </a:ext>
                </a:extLst>
              </a:tr>
            </a:tbl>
          </a:graphicData>
        </a:graphic>
      </p:graphicFrame>
      <p:graphicFrame>
        <p:nvGraphicFramePr>
          <p:cNvPr id="14" name="Object 13">
            <a:extLst>
              <a:ext uri="{FF2B5EF4-FFF2-40B4-BE49-F238E27FC236}">
                <a16:creationId xmlns:a16="http://schemas.microsoft.com/office/drawing/2014/main" id="{54D37C26-CD29-951A-0E7E-7CA4D36D582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540805862"/>
              </p:ext>
            </p:extLst>
          </p:nvPr>
        </p:nvGraphicFramePr>
        <p:xfrm>
          <a:off x="7942215" y="4756908"/>
          <a:ext cx="250586" cy="126147"/>
        </p:xfrm>
        <a:graphic>
          <a:graphicData uri="http://schemas.openxmlformats.org/presentationml/2006/ole">
            <mc:AlternateContent xmlns:mc="http://schemas.openxmlformats.org/markup-compatibility/2006">
              <mc:Choice xmlns:v="urn:schemas-microsoft-com:vml" Requires="v">
                <p:oleObj name="Equation" r:id="rId4" imgW="152280" imgH="75960" progId="Equation.DSMT4">
                  <p:embed/>
                </p:oleObj>
              </mc:Choice>
              <mc:Fallback>
                <p:oleObj name="Equation" r:id="rId4" imgW="152280" imgH="75960" progId="Equation.DSMT4">
                  <p:embed/>
                  <p:pic>
                    <p:nvPicPr>
                      <p:cNvPr id="14" name="Object 13">
                        <a:extLst>
                          <a:ext uri="{FF2B5EF4-FFF2-40B4-BE49-F238E27FC236}">
                            <a16:creationId xmlns:a16="http://schemas.microsoft.com/office/drawing/2014/main" id="{54D37C26-CD29-951A-0E7E-7CA4D36D5828}"/>
                          </a:ext>
                          <a:ext uri="{C183D7F6-B498-43B3-948B-1728B52AA6E4}">
                            <adec:decorative xmlns:adec="http://schemas.microsoft.com/office/drawing/2017/decorative" val="1"/>
                          </a:ext>
                        </a:extLst>
                      </p:cNvPr>
                      <p:cNvPicPr/>
                      <p:nvPr/>
                    </p:nvPicPr>
                    <p:blipFill>
                      <a:blip r:embed="rId3"/>
                      <a:stretch>
                        <a:fillRect/>
                      </a:stretch>
                    </p:blipFill>
                    <p:spPr>
                      <a:xfrm>
                        <a:off x="7942215" y="4756908"/>
                        <a:ext cx="250586" cy="126147"/>
                      </a:xfrm>
                      <a:prstGeom prst="rect">
                        <a:avLst/>
                      </a:prstGeom>
                      <a:solidFill>
                        <a:schemeClr val="bg1"/>
                      </a:solidFill>
                    </p:spPr>
                  </p:pic>
                </p:oleObj>
              </mc:Fallback>
            </mc:AlternateContent>
          </a:graphicData>
        </a:graphic>
      </p:graphicFrame>
      <p:graphicFrame>
        <p:nvGraphicFramePr>
          <p:cNvPr id="15" name="Object 14">
            <a:extLst>
              <a:ext uri="{FF2B5EF4-FFF2-40B4-BE49-F238E27FC236}">
                <a16:creationId xmlns:a16="http://schemas.microsoft.com/office/drawing/2014/main" id="{377490DC-CEAC-B815-C838-E7090EF5B68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498876683"/>
              </p:ext>
            </p:extLst>
          </p:nvPr>
        </p:nvGraphicFramePr>
        <p:xfrm>
          <a:off x="8844423" y="5165340"/>
          <a:ext cx="250586" cy="126147"/>
        </p:xfrm>
        <a:graphic>
          <a:graphicData uri="http://schemas.openxmlformats.org/presentationml/2006/ole">
            <mc:AlternateContent xmlns:mc="http://schemas.openxmlformats.org/markup-compatibility/2006">
              <mc:Choice xmlns:v="urn:schemas-microsoft-com:vml" Requires="v">
                <p:oleObj name="Equation" r:id="rId5" imgW="152280" imgH="75960" progId="Equation.DSMT4">
                  <p:embed/>
                </p:oleObj>
              </mc:Choice>
              <mc:Fallback>
                <p:oleObj name="Equation" r:id="rId5" imgW="152280" imgH="75960" progId="Equation.DSMT4">
                  <p:embed/>
                  <p:pic>
                    <p:nvPicPr>
                      <p:cNvPr id="15" name="Object 14">
                        <a:extLst>
                          <a:ext uri="{FF2B5EF4-FFF2-40B4-BE49-F238E27FC236}">
                            <a16:creationId xmlns:a16="http://schemas.microsoft.com/office/drawing/2014/main" id="{377490DC-CEAC-B815-C838-E7090EF5B681}"/>
                          </a:ext>
                          <a:ext uri="{C183D7F6-B498-43B3-948B-1728B52AA6E4}">
                            <adec:decorative xmlns:adec="http://schemas.microsoft.com/office/drawing/2017/decorative" val="1"/>
                          </a:ext>
                        </a:extLst>
                      </p:cNvPr>
                      <p:cNvPicPr/>
                      <p:nvPr/>
                    </p:nvPicPr>
                    <p:blipFill>
                      <a:blip r:embed="rId3"/>
                      <a:stretch>
                        <a:fillRect/>
                      </a:stretch>
                    </p:blipFill>
                    <p:spPr>
                      <a:xfrm>
                        <a:off x="8844423" y="5165340"/>
                        <a:ext cx="250586" cy="12614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37800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41478" y="236620"/>
            <a:ext cx="10977392" cy="559572"/>
          </a:xfrm>
        </p:spPr>
        <p:txBody>
          <a:bodyPr wrap="square" lIns="0" tIns="18000" rIns="0" bIns="18000" anchor="ctr" anchorCtr="0">
            <a:spAutoFit/>
          </a:bodyPr>
          <a:lstStyle/>
          <a:p>
            <a:r>
              <a:rPr lang="en-US" sz="3400" spc="-500" dirty="0">
                <a:solidFill>
                  <a:schemeClr val="lt2"/>
                </a:solidFill>
              </a:rPr>
              <a:t>A C </a:t>
            </a:r>
            <a:r>
              <a:rPr lang="en-US" sz="3400" dirty="0">
                <a:solidFill>
                  <a:schemeClr val="lt2"/>
                </a:solidFill>
              </a:rPr>
              <a:t>L and </a:t>
            </a:r>
            <a:r>
              <a:rPr lang="en-US" sz="3400" spc="-500" dirty="0"/>
              <a:t>U N I </a:t>
            </a:r>
            <a:r>
              <a:rPr lang="en-US" sz="3400" dirty="0"/>
              <a:t>X File Permissions (1)</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41478" y="992070"/>
            <a:ext cx="10977392" cy="898126"/>
          </a:xfrm>
        </p:spPr>
        <p:txBody>
          <a:bodyPr wrap="square" lIns="0" tIns="18000" rIns="0" bIns="18000" anchor="ctr" anchorCtr="0">
            <a:spAutoFit/>
          </a:bodyPr>
          <a:lstStyle/>
          <a:p>
            <a:pPr marL="0" indent="0">
              <a:spcBef>
                <a:spcPts val="600"/>
              </a:spcBef>
              <a:buNone/>
            </a:pPr>
            <a:r>
              <a:rPr lang="en-US" sz="2800" dirty="0"/>
              <a:t>Traditionally </a:t>
            </a:r>
            <a:r>
              <a:rPr lang="en-US" sz="2800" spc="-300" dirty="0"/>
              <a:t>U N I </a:t>
            </a:r>
            <a:r>
              <a:rPr lang="en-US" sz="2800" dirty="0"/>
              <a:t>X uses simple file permissions for </a:t>
            </a:r>
            <a:r>
              <a:rPr lang="en-US" sz="2800" b="1" dirty="0"/>
              <a:t>u</a:t>
            </a:r>
            <a:r>
              <a:rPr lang="en-US" sz="2800" dirty="0"/>
              <a:t>ser, </a:t>
            </a:r>
            <a:r>
              <a:rPr lang="en-US" sz="2800" b="1" dirty="0"/>
              <a:t>g</a:t>
            </a:r>
            <a:r>
              <a:rPr lang="en-US" sz="2800" dirty="0"/>
              <a:t>roup and </a:t>
            </a:r>
            <a:r>
              <a:rPr lang="en-US" sz="2800" b="1" dirty="0"/>
              <a:t>o</a:t>
            </a:r>
            <a:r>
              <a:rPr lang="en-US" sz="2800" dirty="0"/>
              <a:t>ther</a:t>
            </a:r>
          </a:p>
        </p:txBody>
      </p:sp>
      <p:pic>
        <p:nvPicPr>
          <p:cNvPr id="6" name="Picture 5" descr="A code for file permission.&#10;Long description is available in notes, press F6">
            <a:extLst>
              <a:ext uri="{FF2B5EF4-FFF2-40B4-BE49-F238E27FC236}">
                <a16:creationId xmlns:a16="http://schemas.microsoft.com/office/drawing/2014/main" id="{2EFDD30E-EEAD-EF65-E96A-E2998A140BE7}"/>
              </a:ext>
            </a:extLst>
          </p:cNvPr>
          <p:cNvPicPr>
            <a:picLocks noChangeAspect="1"/>
          </p:cNvPicPr>
          <p:nvPr/>
        </p:nvPicPr>
        <p:blipFill>
          <a:blip r:embed="rId3"/>
          <a:stretch>
            <a:fillRect/>
          </a:stretch>
        </p:blipFill>
        <p:spPr>
          <a:xfrm>
            <a:off x="2070841" y="2206181"/>
            <a:ext cx="8033739" cy="1803492"/>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642007" y="4607130"/>
            <a:ext cx="10962618" cy="898126"/>
          </a:xfrm>
        </p:spPr>
        <p:txBody>
          <a:bodyPr wrap="square" lIns="0" tIns="18000" rIns="0" bIns="18000" anchor="ctr" anchorCtr="0">
            <a:spAutoFit/>
          </a:bodyPr>
          <a:lstStyle/>
          <a:p>
            <a:pPr marL="0" indent="0">
              <a:spcBef>
                <a:spcPts val="600"/>
              </a:spcBef>
              <a:buNone/>
            </a:pPr>
            <a:r>
              <a:rPr lang="en-US" sz="2800" dirty="0"/>
              <a:t>Basic </a:t>
            </a:r>
            <a:r>
              <a:rPr lang="en-US" sz="2800" spc="-300" dirty="0"/>
              <a:t>U N I </a:t>
            </a:r>
            <a:r>
              <a:rPr lang="en-US" sz="2800" dirty="0"/>
              <a:t>X file permissions simple, but modern systems (such as Linux and Windows) also allow for more extensive </a:t>
            </a:r>
            <a:r>
              <a:rPr lang="en-US" sz="2800" spc="-300" dirty="0"/>
              <a:t>A C </a:t>
            </a:r>
            <a:r>
              <a:rPr lang="en-US" sz="2800" dirty="0"/>
              <a:t>Ls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4568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41480" y="236621"/>
            <a:ext cx="11037628" cy="559572"/>
          </a:xfrm>
        </p:spPr>
        <p:txBody>
          <a:bodyPr wrap="square" lIns="0" tIns="18000" rIns="0" bIns="18000" anchor="ctr" anchorCtr="0">
            <a:spAutoFit/>
          </a:bodyPr>
          <a:lstStyle/>
          <a:p>
            <a:r>
              <a:rPr lang="en-US" sz="3400" spc="-500" dirty="0">
                <a:solidFill>
                  <a:schemeClr val="lt2"/>
                </a:solidFill>
              </a:rPr>
              <a:t>A C </a:t>
            </a:r>
            <a:r>
              <a:rPr lang="en-US" sz="3400" dirty="0">
                <a:solidFill>
                  <a:schemeClr val="lt2"/>
                </a:solidFill>
              </a:rPr>
              <a:t>L and </a:t>
            </a:r>
            <a:r>
              <a:rPr lang="en-US" sz="3400" spc="-500" dirty="0"/>
              <a:t>U N I </a:t>
            </a:r>
            <a:r>
              <a:rPr lang="en-US" sz="3400" dirty="0"/>
              <a:t>X File Permissions (2)</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41481" y="1055331"/>
            <a:ext cx="10963144" cy="1405957"/>
          </a:xfrm>
        </p:spPr>
        <p:txBody>
          <a:bodyPr wrap="square" lIns="0" tIns="18000" rIns="0" bIns="18000" anchor="ctr" anchorCtr="0">
            <a:spAutoFit/>
          </a:bodyPr>
          <a:lstStyle/>
          <a:p>
            <a:pPr marL="0" indent="0">
              <a:spcBef>
                <a:spcPts val="600"/>
              </a:spcBef>
              <a:buClr>
                <a:schemeClr val="dk1"/>
              </a:buClr>
              <a:buSzPts val="1100"/>
              <a:buNone/>
            </a:pPr>
            <a:r>
              <a:rPr lang="en-US" sz="2800" spc="-300" dirty="0"/>
              <a:t>A C </a:t>
            </a:r>
            <a:r>
              <a:rPr lang="en-US" sz="2800" dirty="0"/>
              <a:t>L: table specifying for each data block which users have what access rights</a:t>
            </a:r>
          </a:p>
          <a:p>
            <a:pPr marL="0" indent="0">
              <a:spcBef>
                <a:spcPts val="600"/>
              </a:spcBef>
              <a:buClr>
                <a:schemeClr val="dk1"/>
              </a:buClr>
              <a:buSzPts val="1100"/>
              <a:buNone/>
            </a:pPr>
            <a:r>
              <a:rPr lang="en-US" sz="2800" dirty="0"/>
              <a:t>Most modern </a:t>
            </a:r>
            <a:r>
              <a:rPr lang="en-US" sz="2800" spc="-300" dirty="0"/>
              <a:t>O </a:t>
            </a:r>
            <a:r>
              <a:rPr lang="en-US" sz="2800" dirty="0"/>
              <a:t>Ss have adopted </a:t>
            </a:r>
            <a:r>
              <a:rPr lang="en-US" sz="2800" spc="-300" dirty="0"/>
              <a:t>A C </a:t>
            </a:r>
            <a:r>
              <a:rPr lang="en-US" sz="2800" dirty="0"/>
              <a:t>Ls, typically for the file system</a:t>
            </a:r>
          </a:p>
        </p:txBody>
      </p:sp>
      <p:pic>
        <p:nvPicPr>
          <p:cNvPr id="7" name="Picture 6" descr="A code of A C L for a file called myscript on Linux.&#10;Long description is available in notes, press F6">
            <a:extLst>
              <a:ext uri="{FF2B5EF4-FFF2-40B4-BE49-F238E27FC236}">
                <a16:creationId xmlns:a16="http://schemas.microsoft.com/office/drawing/2014/main" id="{FD7964A1-D8C7-A4F1-9CC8-A2FD4BD537F1}"/>
              </a:ext>
            </a:extLst>
          </p:cNvPr>
          <p:cNvPicPr>
            <a:picLocks noChangeAspect="1"/>
          </p:cNvPicPr>
          <p:nvPr/>
        </p:nvPicPr>
        <p:blipFill>
          <a:blip r:embed="rId3"/>
          <a:stretch>
            <a:fillRect/>
          </a:stretch>
        </p:blipFill>
        <p:spPr>
          <a:xfrm>
            <a:off x="2146806" y="2956564"/>
            <a:ext cx="7913209" cy="2391966"/>
          </a:xfrm>
          <a:prstGeom prst="rect">
            <a:avLst/>
          </a:prstGeom>
        </p:spPr>
      </p:pic>
    </p:spTree>
    <p:extLst>
      <p:ext uri="{BB962C8B-B14F-4D97-AF65-F5344CB8AC3E}">
        <p14:creationId xmlns:p14="http://schemas.microsoft.com/office/powerpoint/2010/main" val="2127652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9753" y="236621"/>
            <a:ext cx="10974872" cy="559572"/>
          </a:xfrm>
        </p:spPr>
        <p:txBody>
          <a:bodyPr wrap="square" lIns="0" tIns="18000" rIns="0" bIns="18000" anchor="ctr" anchorCtr="0">
            <a:spAutoFit/>
          </a:bodyPr>
          <a:lstStyle/>
          <a:p>
            <a:r>
              <a:rPr lang="en-US" sz="3400" spc="-500" dirty="0"/>
              <a:t>A C </a:t>
            </a:r>
            <a:r>
              <a:rPr lang="en-US" sz="3400" dirty="0"/>
              <a:t>L Advantages and Disadvantages</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29753" y="992069"/>
            <a:ext cx="10974872" cy="898126"/>
          </a:xfrm>
        </p:spPr>
        <p:txBody>
          <a:bodyPr wrap="square" lIns="0" tIns="18000" rIns="0" bIns="18000" anchor="ctr" anchorCtr="0">
            <a:spAutoFit/>
          </a:bodyPr>
          <a:lstStyle/>
          <a:p>
            <a:pPr marL="0" indent="0">
              <a:buSzPts val="2400"/>
              <a:buNone/>
            </a:pPr>
            <a:r>
              <a:rPr lang="en-US" sz="2800" dirty="0">
                <a:solidFill>
                  <a:schemeClr val="tx2"/>
                </a:solidFill>
              </a:rPr>
              <a:t>+</a:t>
            </a:r>
            <a:r>
              <a:rPr lang="en-US" sz="2800" dirty="0"/>
              <a:t> Simple</a:t>
            </a:r>
          </a:p>
          <a:p>
            <a:pPr marL="0" indent="0">
              <a:spcBef>
                <a:spcPts val="0"/>
              </a:spcBef>
              <a:buSzPts val="2400"/>
              <a:buNone/>
            </a:pPr>
            <a:r>
              <a:rPr lang="en-US" sz="2800" dirty="0">
                <a:solidFill>
                  <a:schemeClr val="tx2"/>
                </a:solidFill>
              </a:rPr>
              <a:t>+</a:t>
            </a:r>
            <a:r>
              <a:rPr lang="en-US" sz="2800" dirty="0"/>
              <a:t> Revocation of rights is easy</a:t>
            </a:r>
          </a:p>
        </p:txBody>
      </p:sp>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630737" y="2005030"/>
            <a:ext cx="10974872" cy="898126"/>
          </a:xfrm>
        </p:spPr>
        <p:txBody>
          <a:bodyPr wrap="square" lIns="0" tIns="18000" rIns="0" bIns="18000" anchor="ctr" anchorCtr="0">
            <a:spAutoFit/>
          </a:bodyPr>
          <a:lstStyle/>
          <a:p>
            <a:pPr marL="0" indent="0">
              <a:buSzPts val="2400"/>
              <a:buNone/>
            </a:pPr>
            <a:r>
              <a:rPr lang="en-US" sz="2800" dirty="0">
                <a:solidFill>
                  <a:schemeClr val="tx2"/>
                </a:solidFill>
              </a:rPr>
              <a:t>−</a:t>
            </a:r>
            <a:r>
              <a:rPr lang="en-US" sz="2800" dirty="0">
                <a:latin typeface="Arial" panose="020B0604020202020204" pitchFamily="34" charset="0"/>
                <a:cs typeface="Arial" panose="020B0604020202020204" pitchFamily="34" charset="0"/>
              </a:rPr>
              <a:t> Large</a:t>
            </a:r>
          </a:p>
          <a:p>
            <a:pPr marL="0" indent="0">
              <a:spcBef>
                <a:spcPts val="0"/>
              </a:spcBef>
              <a:buSzPts val="2400"/>
              <a:buNone/>
            </a:pPr>
            <a:r>
              <a:rPr lang="en-US" sz="2800" dirty="0">
                <a:solidFill>
                  <a:schemeClr val="tx2"/>
                </a:solidFill>
              </a:rPr>
              <a:t>−</a:t>
            </a:r>
            <a:r>
              <a:rPr lang="en-US" sz="2800" dirty="0">
                <a:latin typeface="Arial" panose="020B0604020202020204" pitchFamily="34" charset="0"/>
                <a:cs typeface="Arial" panose="020B0604020202020204" pitchFamily="34" charset="0"/>
              </a:rPr>
              <a:t> Each operation requires search in large table</a:t>
            </a:r>
          </a:p>
        </p:txBody>
      </p:sp>
    </p:spTree>
    <p:extLst>
      <p:ext uri="{BB962C8B-B14F-4D97-AF65-F5344CB8AC3E}">
        <p14:creationId xmlns:p14="http://schemas.microsoft.com/office/powerpoint/2010/main" val="2364111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41476" y="236621"/>
            <a:ext cx="10977923" cy="559572"/>
          </a:xfrm>
        </p:spPr>
        <p:txBody>
          <a:bodyPr wrap="square" lIns="0" tIns="18000" rIns="0" bIns="18000" anchor="ctr" anchorCtr="0">
            <a:spAutoFit/>
          </a:bodyPr>
          <a:lstStyle/>
          <a:p>
            <a:r>
              <a:rPr lang="en-US" sz="3400" dirty="0"/>
              <a:t>Capabilities (1)</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41476" y="1181678"/>
            <a:ext cx="10963149" cy="975070"/>
          </a:xfrm>
        </p:spPr>
        <p:txBody>
          <a:bodyPr wrap="square" lIns="0" tIns="18000" rIns="0" bIns="18000" anchor="ctr" anchorCtr="0">
            <a:spAutoFit/>
          </a:bodyPr>
          <a:lstStyle/>
          <a:p>
            <a:pPr marL="0" indent="0">
              <a:spcBef>
                <a:spcPts val="600"/>
              </a:spcBef>
              <a:buNone/>
            </a:pPr>
            <a:r>
              <a:rPr lang="en-US" sz="2800" dirty="0"/>
              <a:t>Slices up the protection matrix by </a:t>
            </a:r>
            <a:r>
              <a:rPr lang="en-US" sz="2800" i="1" dirty="0"/>
              <a:t>rows</a:t>
            </a:r>
          </a:p>
          <a:p>
            <a:pPr marL="0" indent="0">
              <a:spcBef>
                <a:spcPts val="600"/>
              </a:spcBef>
              <a:buNone/>
            </a:pPr>
            <a:r>
              <a:rPr lang="en-US" sz="2800" dirty="0"/>
              <a:t>Each capability grants the owner certain rights on a certain object</a:t>
            </a:r>
          </a:p>
        </p:txBody>
      </p:sp>
      <p:pic>
        <p:nvPicPr>
          <p:cNvPr id="6" name="Picture 5" descr="The figure illustrates that when capabilities are used, each process has a capability list.&#10;Long description is available in notes, Press F6.">
            <a:extLst>
              <a:ext uri="{FF2B5EF4-FFF2-40B4-BE49-F238E27FC236}">
                <a16:creationId xmlns:a16="http://schemas.microsoft.com/office/drawing/2014/main" id="{71EDDFB2-FF0D-2638-DA9A-844181591726}"/>
              </a:ext>
            </a:extLst>
          </p:cNvPr>
          <p:cNvPicPr>
            <a:picLocks noChangeAspect="1"/>
          </p:cNvPicPr>
          <p:nvPr/>
        </p:nvPicPr>
        <p:blipFill>
          <a:blip r:embed="rId3"/>
          <a:stretch>
            <a:fillRect/>
          </a:stretch>
        </p:blipFill>
        <p:spPr>
          <a:xfrm>
            <a:off x="3320150" y="2439103"/>
            <a:ext cx="5708355" cy="2509395"/>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2456106" y="5519647"/>
            <a:ext cx="7363436" cy="313350"/>
          </a:xfrm>
        </p:spPr>
        <p:txBody>
          <a:bodyPr wrap="square" lIns="0" tIns="18000" rIns="0" bIns="18000" anchor="ctr" anchorCtr="0">
            <a:spAutoFit/>
          </a:bodyPr>
          <a:lstStyle/>
          <a:p>
            <a:pPr marL="0" indent="0">
              <a:buSzPts val="2400"/>
              <a:buNone/>
            </a:pPr>
            <a:r>
              <a:rPr lang="en-US" sz="1800" dirty="0"/>
              <a:t>Figure 9.8 When capabilities are used, each process has a capability list</a:t>
            </a:r>
          </a:p>
        </p:txBody>
      </p:sp>
    </p:spTree>
    <p:extLst>
      <p:ext uri="{BB962C8B-B14F-4D97-AF65-F5344CB8AC3E}">
        <p14:creationId xmlns:p14="http://schemas.microsoft.com/office/powerpoint/2010/main" val="57746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7DB3-3D88-88E7-BB69-B3E62FA1627E}"/>
              </a:ext>
            </a:extLst>
          </p:cNvPr>
          <p:cNvSpPr>
            <a:spLocks noGrp="1"/>
          </p:cNvSpPr>
          <p:nvPr>
            <p:ph type="title"/>
          </p:nvPr>
        </p:nvSpPr>
        <p:spPr>
          <a:xfrm>
            <a:off x="650530" y="239377"/>
            <a:ext cx="10952565" cy="559572"/>
          </a:xfrm>
        </p:spPr>
        <p:txBody>
          <a:bodyPr wrap="square" lIns="0" tIns="18000" rIns="0" bIns="18000" anchor="ctr" anchorCtr="0">
            <a:spAutoFit/>
          </a:bodyPr>
          <a:lstStyle/>
          <a:p>
            <a:r>
              <a:rPr lang="en-US" sz="3400" dirty="0"/>
              <a:t>Capabilities (2)</a:t>
            </a:r>
          </a:p>
        </p:txBody>
      </p:sp>
      <p:sp>
        <p:nvSpPr>
          <p:cNvPr id="3" name="Content Placeholder 2">
            <a:extLst>
              <a:ext uri="{FF2B5EF4-FFF2-40B4-BE49-F238E27FC236}">
                <a16:creationId xmlns:a16="http://schemas.microsoft.com/office/drawing/2014/main" id="{2AFFEFA8-BE12-DCBE-3440-2C2DD2888A87}"/>
              </a:ext>
            </a:extLst>
          </p:cNvPr>
          <p:cNvSpPr>
            <a:spLocks noGrp="1"/>
          </p:cNvSpPr>
          <p:nvPr>
            <p:ph sz="quarter" idx="12"/>
          </p:nvPr>
        </p:nvSpPr>
        <p:spPr>
          <a:xfrm>
            <a:off x="652059" y="962466"/>
            <a:ext cx="10931388" cy="1329013"/>
          </a:xfrm>
        </p:spPr>
        <p:txBody>
          <a:bodyPr wrap="square" lIns="0" tIns="18000" rIns="0" bIns="18000" anchor="ctr" anchorCtr="0">
            <a:spAutoFit/>
          </a:bodyPr>
          <a:lstStyle/>
          <a:p>
            <a:pPr marL="0" indent="0">
              <a:spcBef>
                <a:spcPts val="600"/>
              </a:spcBef>
              <a:buClr>
                <a:schemeClr val="dk1"/>
              </a:buClr>
              <a:buSzPts val="1100"/>
              <a:buNone/>
            </a:pPr>
            <a:r>
              <a:rPr lang="en-US" sz="2800" dirty="0"/>
              <a:t>Where </a:t>
            </a:r>
            <a:r>
              <a:rPr lang="en-US" sz="2800" spc="-300" dirty="0"/>
              <a:t>A C </a:t>
            </a:r>
            <a:r>
              <a:rPr lang="en-US" sz="2800" dirty="0"/>
              <a:t>L keeps all info on whether process P can perform operation O on resource R, capabilities (Dennis, Van Horn, 1966) do not require administration</a:t>
            </a:r>
          </a:p>
        </p:txBody>
      </p:sp>
      <p:sp>
        <p:nvSpPr>
          <p:cNvPr id="4" name="Content Placeholder 3">
            <a:extLst>
              <a:ext uri="{FF2B5EF4-FFF2-40B4-BE49-F238E27FC236}">
                <a16:creationId xmlns:a16="http://schemas.microsoft.com/office/drawing/2014/main" id="{BC87BD08-8F9C-2FD1-9571-D32C1228F8F0}"/>
              </a:ext>
            </a:extLst>
          </p:cNvPr>
          <p:cNvSpPr>
            <a:spLocks noGrp="1"/>
          </p:cNvSpPr>
          <p:nvPr>
            <p:ph sz="quarter" idx="13"/>
          </p:nvPr>
        </p:nvSpPr>
        <p:spPr>
          <a:xfrm>
            <a:off x="652060" y="2486533"/>
            <a:ext cx="10952565" cy="975070"/>
          </a:xfrm>
        </p:spPr>
        <p:txBody>
          <a:bodyPr wrap="square" lIns="0" tIns="18000" rIns="0" bIns="18000" anchor="ctr" anchorCtr="0">
            <a:spAutoFit/>
          </a:bodyPr>
          <a:lstStyle/>
          <a:p>
            <a:pPr marL="0" indent="0">
              <a:spcBef>
                <a:spcPts val="600"/>
              </a:spcBef>
              <a:buNone/>
            </a:pPr>
            <a:r>
              <a:rPr lang="en-US" sz="2800" dirty="0"/>
              <a:t>Capability itself proves that the requested access is permit</a:t>
            </a:r>
          </a:p>
          <a:p>
            <a:pPr marL="0" indent="0">
              <a:spcBef>
                <a:spcPts val="600"/>
              </a:spcBef>
              <a:buNone/>
            </a:pPr>
            <a:r>
              <a:rPr lang="en-US" sz="2800" dirty="0"/>
              <a:t>Not unlike a file descriptor: if you have valid </a:t>
            </a:r>
            <a:r>
              <a:rPr lang="en-US" sz="2800" dirty="0" err="1"/>
              <a:t>fd</a:t>
            </a:r>
            <a:r>
              <a:rPr lang="en-US" sz="2800" dirty="0"/>
              <a:t>, you can access file</a:t>
            </a:r>
            <a:endParaRPr lang="en-US" sz="2800" b="1" dirty="0"/>
          </a:p>
        </p:txBody>
      </p:sp>
      <p:sp>
        <p:nvSpPr>
          <p:cNvPr id="5" name="Content Placeholder 4">
            <a:extLst>
              <a:ext uri="{FF2B5EF4-FFF2-40B4-BE49-F238E27FC236}">
                <a16:creationId xmlns:a16="http://schemas.microsoft.com/office/drawing/2014/main" id="{652BD267-C649-B67E-FB54-FA23595E0D3A}"/>
              </a:ext>
            </a:extLst>
          </p:cNvPr>
          <p:cNvSpPr>
            <a:spLocks noGrp="1"/>
          </p:cNvSpPr>
          <p:nvPr>
            <p:ph sz="quarter" idx="14"/>
          </p:nvPr>
        </p:nvSpPr>
        <p:spPr>
          <a:xfrm>
            <a:off x="651966" y="3862906"/>
            <a:ext cx="10950655" cy="898126"/>
          </a:xfrm>
        </p:spPr>
        <p:txBody>
          <a:bodyPr wrap="square" lIns="0" tIns="18000" rIns="0" bIns="18000" anchor="ctr" anchorCtr="0">
            <a:spAutoFit/>
          </a:bodyPr>
          <a:lstStyle/>
          <a:p>
            <a:pPr marL="0" indent="0">
              <a:buNone/>
            </a:pPr>
            <a:r>
              <a:rPr lang="en-US" sz="2800" dirty="0"/>
              <a:t>A capability is a</a:t>
            </a:r>
            <a:r>
              <a:rPr lang="en-US" sz="2800" i="1" dirty="0"/>
              <a:t> ‘token, ticket, or key that gives the possessor permission to access an entity or object in a computer system’</a:t>
            </a:r>
          </a:p>
        </p:txBody>
      </p:sp>
    </p:spTree>
    <p:extLst>
      <p:ext uri="{BB962C8B-B14F-4D97-AF65-F5344CB8AC3E}">
        <p14:creationId xmlns:p14="http://schemas.microsoft.com/office/powerpoint/2010/main" val="352014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9954" y="235349"/>
            <a:ext cx="10974670" cy="559572"/>
          </a:xfrm>
        </p:spPr>
        <p:txBody>
          <a:bodyPr wrap="square" lIns="0" tIns="18000" rIns="0" bIns="18000" anchor="ctr" anchorCtr="0">
            <a:spAutoFit/>
          </a:bodyPr>
          <a:lstStyle/>
          <a:p>
            <a:r>
              <a:rPr lang="en-US" sz="3400" dirty="0"/>
              <a:t>Capabilities May Be Supported in </a:t>
            </a:r>
            <a:r>
              <a:rPr lang="en-US" sz="3400" spc="-500" dirty="0"/>
              <a:t>H </a:t>
            </a:r>
            <a:r>
              <a:rPr lang="en-US" sz="3400" dirty="0"/>
              <a:t>W or </a:t>
            </a:r>
            <a:r>
              <a:rPr lang="en-US" sz="3400" spc="-500" dirty="0"/>
              <a:t>S </a:t>
            </a:r>
            <a:r>
              <a:rPr lang="en-US" sz="3400" dirty="0"/>
              <a:t>W</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2"/>
          </p:nvPr>
        </p:nvSpPr>
        <p:spPr>
          <a:xfrm>
            <a:off x="629954" y="1024876"/>
            <a:ext cx="6217413" cy="3360338"/>
          </a:xfrm>
        </p:spPr>
        <p:txBody>
          <a:bodyPr wrap="square" lIns="0" tIns="18000" rIns="0" bIns="18000" anchor="ctr" anchorCtr="0">
            <a:spAutoFit/>
          </a:bodyPr>
          <a:lstStyle/>
          <a:p>
            <a:pPr marL="0" indent="0">
              <a:spcBef>
                <a:spcPts val="600"/>
              </a:spcBef>
              <a:buNone/>
            </a:pPr>
            <a:r>
              <a:rPr lang="en-US" sz="2800" dirty="0"/>
              <a:t>Hardware: </a:t>
            </a:r>
          </a:p>
          <a:p>
            <a:pPr marL="829818" lvl="1" indent="-342900"/>
            <a:r>
              <a:rPr lang="en-US" sz="2800" dirty="0"/>
              <a:t>Tagged architecture (e.g., </a:t>
            </a:r>
            <a:r>
              <a:rPr lang="en-US" sz="2800" spc="-300" dirty="0"/>
              <a:t>C A </a:t>
            </a:r>
            <a:r>
              <a:rPr lang="en-US" sz="2800" dirty="0"/>
              <a:t>P, </a:t>
            </a:r>
            <a:r>
              <a:rPr lang="en-US" sz="2800" spc="-300" dirty="0"/>
              <a:t>I B </a:t>
            </a:r>
            <a:r>
              <a:rPr lang="en-US" sz="2800" dirty="0"/>
              <a:t>M </a:t>
            </a:r>
            <a:r>
              <a:rPr lang="en-US" sz="2800" spc="-300" dirty="0"/>
              <a:t>A </a:t>
            </a:r>
            <a:r>
              <a:rPr lang="en-US" sz="2800" dirty="0"/>
              <a:t>S/400, </a:t>
            </a:r>
            <a:r>
              <a:rPr lang="en-US" sz="2800" spc="-300" dirty="0"/>
              <a:t>C H E R </a:t>
            </a:r>
            <a:r>
              <a:rPr lang="en-US" sz="2800" dirty="0"/>
              <a:t>I)</a:t>
            </a:r>
          </a:p>
          <a:p>
            <a:pPr marL="0" indent="0">
              <a:spcBef>
                <a:spcPts val="600"/>
              </a:spcBef>
              <a:buNone/>
            </a:pPr>
            <a:r>
              <a:rPr lang="en-US" sz="2800" dirty="0"/>
              <a:t>Software:</a:t>
            </a:r>
          </a:p>
          <a:p>
            <a:pPr marL="829818" lvl="1" indent="-342900"/>
            <a:r>
              <a:rPr lang="en-US" sz="2800" dirty="0"/>
              <a:t>C-List in </a:t>
            </a:r>
            <a:r>
              <a:rPr lang="en-US" sz="2800" spc="-300" dirty="0"/>
              <a:t>O </a:t>
            </a:r>
            <a:r>
              <a:rPr lang="en-US" sz="2800" dirty="0"/>
              <a:t>S (e.g., Hydra)</a:t>
            </a:r>
          </a:p>
          <a:p>
            <a:pPr marL="829818" lvl="1" indent="-342900"/>
            <a:r>
              <a:rPr lang="en-US" sz="2800" dirty="0"/>
              <a:t>Cryptographically protected capabilities (Amoeba)</a:t>
            </a:r>
          </a:p>
        </p:txBody>
      </p:sp>
      <p:pic>
        <p:nvPicPr>
          <p:cNvPr id="6" name="Picture 5" descr="An image of C A P computer.">
            <a:extLst>
              <a:ext uri="{FF2B5EF4-FFF2-40B4-BE49-F238E27FC236}">
                <a16:creationId xmlns:a16="http://schemas.microsoft.com/office/drawing/2014/main" id="{15091753-7CA7-578D-830D-900F77F641D8}"/>
              </a:ext>
            </a:extLst>
          </p:cNvPr>
          <p:cNvPicPr>
            <a:picLocks noChangeAspect="1"/>
          </p:cNvPicPr>
          <p:nvPr/>
        </p:nvPicPr>
        <p:blipFill>
          <a:blip r:embed="rId3"/>
          <a:stretch>
            <a:fillRect/>
          </a:stretch>
        </p:blipFill>
        <p:spPr>
          <a:xfrm>
            <a:off x="7649128" y="967958"/>
            <a:ext cx="2309213" cy="3389691"/>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3"/>
          </p:nvPr>
        </p:nvSpPr>
        <p:spPr>
          <a:xfrm>
            <a:off x="7649128" y="4497946"/>
            <a:ext cx="2836260" cy="405683"/>
          </a:xfrm>
        </p:spPr>
        <p:txBody>
          <a:bodyPr wrap="square" lIns="0" tIns="18000" rIns="0" bIns="18000" anchor="ctr" anchorCtr="0">
            <a:spAutoFit/>
          </a:bodyPr>
          <a:lstStyle/>
          <a:p>
            <a:pPr marL="0" indent="0">
              <a:spcBef>
                <a:spcPts val="600"/>
              </a:spcBef>
              <a:buNone/>
            </a:pPr>
            <a:r>
              <a:rPr lang="en-US" sz="1200" dirty="0"/>
              <a:t>© 1999 Department of Computer Science and Technology, University of Cambridge</a:t>
            </a:r>
          </a:p>
        </p:txBody>
      </p:sp>
      <p:pic>
        <p:nvPicPr>
          <p:cNvPr id="7" name="Picture 6" descr="The figure illustrates a cryptographically protected capability.&#10;Long description is available in notes, Press F6.">
            <a:extLst>
              <a:ext uri="{FF2B5EF4-FFF2-40B4-BE49-F238E27FC236}">
                <a16:creationId xmlns:a16="http://schemas.microsoft.com/office/drawing/2014/main" id="{3B488FA7-7499-3764-7585-B44354656DF6}"/>
              </a:ext>
            </a:extLst>
          </p:cNvPr>
          <p:cNvPicPr>
            <a:picLocks noChangeAspect="1"/>
          </p:cNvPicPr>
          <p:nvPr/>
        </p:nvPicPr>
        <p:blipFill>
          <a:blip r:embed="rId4"/>
          <a:stretch>
            <a:fillRect/>
          </a:stretch>
        </p:blipFill>
        <p:spPr>
          <a:xfrm>
            <a:off x="2360699" y="5077839"/>
            <a:ext cx="7523346" cy="615499"/>
          </a:xfrm>
          <a:prstGeom prst="rect">
            <a:avLst/>
          </a:prstGeom>
        </p:spPr>
      </p:pic>
      <p:sp>
        <p:nvSpPr>
          <p:cNvPr id="5" name="Content Placeholder 4">
            <a:extLst>
              <a:ext uri="{FF2B5EF4-FFF2-40B4-BE49-F238E27FC236}">
                <a16:creationId xmlns:a16="http://schemas.microsoft.com/office/drawing/2014/main" id="{9EFF466A-99AA-B6CE-44C7-5C327556B020}"/>
              </a:ext>
            </a:extLst>
          </p:cNvPr>
          <p:cNvSpPr>
            <a:spLocks noGrp="1"/>
          </p:cNvSpPr>
          <p:nvPr>
            <p:ph sz="quarter" idx="14"/>
          </p:nvPr>
        </p:nvSpPr>
        <p:spPr>
          <a:xfrm>
            <a:off x="637917" y="5913852"/>
            <a:ext cx="10974671" cy="313350"/>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Figure 9.9 A cryptographically protected capability. ”f” is a one-way function (e.g., cryptographic hash).</a:t>
            </a:r>
          </a:p>
        </p:txBody>
      </p:sp>
    </p:spTree>
    <p:extLst>
      <p:ext uri="{BB962C8B-B14F-4D97-AF65-F5344CB8AC3E}">
        <p14:creationId xmlns:p14="http://schemas.microsoft.com/office/powerpoint/2010/main" val="1073979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629660" y="239858"/>
            <a:ext cx="10926096" cy="559572"/>
          </a:xfrm>
        </p:spPr>
        <p:txBody>
          <a:bodyPr wrap="square" lIns="0" tIns="18000" rIns="0" bIns="18000" anchor="ctr" anchorCtr="0">
            <a:spAutoFit/>
          </a:bodyPr>
          <a:lstStyle/>
          <a:p>
            <a:r>
              <a:rPr lang="en-US" sz="3400" dirty="0"/>
              <a:t>Much Has Stayed The Same, Much Has Changed</a:t>
            </a:r>
          </a:p>
        </p:txBody>
      </p:sp>
      <p:sp>
        <p:nvSpPr>
          <p:cNvPr id="4" name="Content Placeholder 3">
            <a:extLst>
              <a:ext uri="{FF2B5EF4-FFF2-40B4-BE49-F238E27FC236}">
                <a16:creationId xmlns:a16="http://schemas.microsoft.com/office/drawing/2014/main" id="{8FD3F19D-E8E0-7258-159D-2DDC28B399B5}"/>
              </a:ext>
            </a:extLst>
          </p:cNvPr>
          <p:cNvSpPr>
            <a:spLocks noGrp="1"/>
          </p:cNvSpPr>
          <p:nvPr>
            <p:ph sz="quarter" idx="12"/>
          </p:nvPr>
        </p:nvSpPr>
        <p:spPr>
          <a:xfrm>
            <a:off x="646498" y="1013721"/>
            <a:ext cx="10921615" cy="898126"/>
          </a:xfrm>
        </p:spPr>
        <p:txBody>
          <a:bodyPr wrap="square" lIns="0" tIns="18000" rIns="0" bIns="18000" anchor="ctr" anchorCtr="0">
            <a:spAutoFit/>
          </a:bodyPr>
          <a:lstStyle/>
          <a:p>
            <a:pPr marL="0" indent="0">
              <a:spcBef>
                <a:spcPts val="600"/>
              </a:spcBef>
              <a:buSzPts val="2400"/>
              <a:buNone/>
            </a:pPr>
            <a:r>
              <a:rPr lang="en-US" sz="2800" dirty="0"/>
              <a:t>Old days: security mostly focused on isolating (classes of) users from each other</a:t>
            </a:r>
          </a:p>
        </p:txBody>
      </p:sp>
      <p:sp>
        <p:nvSpPr>
          <p:cNvPr id="13" name="Content Placeholder 12">
            <a:extLst>
              <a:ext uri="{FF2B5EF4-FFF2-40B4-BE49-F238E27FC236}">
                <a16:creationId xmlns:a16="http://schemas.microsoft.com/office/drawing/2014/main" id="{6A975FE4-BA35-29FC-F2CE-7D1D28732C3A}"/>
              </a:ext>
            </a:extLst>
          </p:cNvPr>
          <p:cNvSpPr>
            <a:spLocks noGrp="1"/>
          </p:cNvSpPr>
          <p:nvPr>
            <p:ph sz="quarter" idx="13"/>
          </p:nvPr>
        </p:nvSpPr>
        <p:spPr>
          <a:xfrm>
            <a:off x="628395" y="1992127"/>
            <a:ext cx="2863180" cy="467239"/>
          </a:xfrm>
        </p:spPr>
        <p:txBody>
          <a:bodyPr wrap="square" lIns="0" tIns="18000" rIns="0" bIns="18000" anchor="ctr" anchorCtr="0">
            <a:spAutoFit/>
          </a:bodyPr>
          <a:lstStyle/>
          <a:p>
            <a:pPr marL="0" indent="0">
              <a:spcBef>
                <a:spcPts val="600"/>
              </a:spcBef>
              <a:buSzPts val="2400"/>
              <a:buNone/>
            </a:pPr>
            <a:r>
              <a:rPr lang="en-US" sz="2800" dirty="0"/>
              <a:t>Processes / </a:t>
            </a:r>
            <a:r>
              <a:rPr lang="en-US" sz="2800" spc="-300" dirty="0"/>
              <a:t>V M </a:t>
            </a:r>
            <a:r>
              <a:rPr lang="en-US" sz="2800" dirty="0"/>
              <a:t>s</a:t>
            </a:r>
          </a:p>
        </p:txBody>
      </p:sp>
      <p:sp>
        <p:nvSpPr>
          <p:cNvPr id="14" name="Content Placeholder 13">
            <a:extLst>
              <a:ext uri="{FF2B5EF4-FFF2-40B4-BE49-F238E27FC236}">
                <a16:creationId xmlns:a16="http://schemas.microsoft.com/office/drawing/2014/main" id="{3EA28F7C-9ED9-1B59-300C-E9436669C50C}"/>
              </a:ext>
            </a:extLst>
          </p:cNvPr>
          <p:cNvSpPr>
            <a:spLocks noGrp="1"/>
          </p:cNvSpPr>
          <p:nvPr>
            <p:ph sz="quarter" idx="14"/>
          </p:nvPr>
        </p:nvSpPr>
        <p:spPr>
          <a:xfrm>
            <a:off x="634141" y="2570022"/>
            <a:ext cx="4183410" cy="1482901"/>
          </a:xfrm>
        </p:spPr>
        <p:txBody>
          <a:bodyPr wrap="square" lIns="0" tIns="18000" rIns="0" bIns="18000" anchor="ctr" anchorCtr="0">
            <a:spAutoFit/>
          </a:bodyPr>
          <a:lstStyle/>
          <a:p>
            <a:pPr marL="0" indent="0">
              <a:spcBef>
                <a:spcPts val="600"/>
              </a:spcBef>
              <a:buSzPts val="2400"/>
              <a:buNone/>
            </a:pPr>
            <a:r>
              <a:rPr lang="en-US" sz="2800" b="1" dirty="0"/>
              <a:t>Same:</a:t>
            </a:r>
          </a:p>
          <a:p>
            <a:pPr marL="342900" indent="-342900">
              <a:spcBef>
                <a:spcPts val="600"/>
              </a:spcBef>
              <a:buSzPts val="2400"/>
            </a:pPr>
            <a:r>
              <a:rPr lang="en-US" sz="2800" dirty="0"/>
              <a:t>Isolation/processes/</a:t>
            </a:r>
            <a:r>
              <a:rPr lang="en-US" sz="2800" spc="-300" dirty="0"/>
              <a:t>V </a:t>
            </a:r>
            <a:r>
              <a:rPr lang="en-US" sz="2800" dirty="0"/>
              <a:t>M</a:t>
            </a:r>
          </a:p>
          <a:p>
            <a:pPr marL="342900" indent="-342900">
              <a:spcBef>
                <a:spcPts val="600"/>
              </a:spcBef>
              <a:buSzPts val="2400"/>
            </a:pPr>
            <a:r>
              <a:rPr lang="en-US" sz="2800" dirty="0"/>
              <a:t>Principles</a:t>
            </a:r>
          </a:p>
        </p:txBody>
      </p:sp>
      <p:sp>
        <p:nvSpPr>
          <p:cNvPr id="15" name="Content Placeholder 14">
            <a:extLst>
              <a:ext uri="{FF2B5EF4-FFF2-40B4-BE49-F238E27FC236}">
                <a16:creationId xmlns:a16="http://schemas.microsoft.com/office/drawing/2014/main" id="{CC07B0F6-FE80-66CA-FCD9-C2A3643814FD}"/>
              </a:ext>
            </a:extLst>
          </p:cNvPr>
          <p:cNvSpPr>
            <a:spLocks noGrp="1"/>
          </p:cNvSpPr>
          <p:nvPr>
            <p:ph sz="quarter" idx="15"/>
          </p:nvPr>
        </p:nvSpPr>
        <p:spPr>
          <a:xfrm>
            <a:off x="633823" y="4198185"/>
            <a:ext cx="5273973" cy="1913789"/>
          </a:xfrm>
        </p:spPr>
        <p:txBody>
          <a:bodyPr wrap="square" lIns="0" tIns="18000" rIns="0" bIns="18000" anchor="ctr" anchorCtr="0">
            <a:spAutoFit/>
          </a:bodyPr>
          <a:lstStyle/>
          <a:p>
            <a:pPr marL="0" indent="0">
              <a:spcBef>
                <a:spcPts val="600"/>
              </a:spcBef>
              <a:buSzPts val="2400"/>
              <a:buNone/>
            </a:pPr>
            <a:r>
              <a:rPr lang="en-US" sz="2800" b="1" dirty="0"/>
              <a:t>Changed:</a:t>
            </a:r>
          </a:p>
          <a:p>
            <a:pPr marL="342900" indent="-342900">
              <a:spcBef>
                <a:spcPts val="600"/>
              </a:spcBef>
              <a:buSzPts val="2400"/>
            </a:pPr>
            <a:r>
              <a:rPr lang="en-US" sz="2800" dirty="0"/>
              <a:t>Some more security domains</a:t>
            </a:r>
          </a:p>
          <a:p>
            <a:pPr marL="342900" indent="-342900">
              <a:spcBef>
                <a:spcPts val="600"/>
              </a:spcBef>
              <a:buSzPts val="2400"/>
            </a:pPr>
            <a:r>
              <a:rPr lang="en-US" sz="2800" dirty="0"/>
              <a:t>Threats (and thus security mechanisms)</a:t>
            </a:r>
          </a:p>
        </p:txBody>
      </p:sp>
      <p:pic>
        <p:nvPicPr>
          <p:cNvPr id="12" name="Picture 11" descr="Logo of an operating system called multics.">
            <a:extLst>
              <a:ext uri="{FF2B5EF4-FFF2-40B4-BE49-F238E27FC236}">
                <a16:creationId xmlns:a16="http://schemas.microsoft.com/office/drawing/2014/main" id="{438097C7-F471-9373-8BF6-CABAE15377AD}"/>
              </a:ext>
            </a:extLst>
          </p:cNvPr>
          <p:cNvPicPr>
            <a:picLocks noChangeAspect="1"/>
          </p:cNvPicPr>
          <p:nvPr/>
        </p:nvPicPr>
        <p:blipFill rotWithShape="1">
          <a:blip r:embed="rId3"/>
          <a:srcRect l="6180" t="8184" r="9196" b="4227"/>
          <a:stretch/>
        </p:blipFill>
        <p:spPr>
          <a:xfrm>
            <a:off x="7132010" y="2899967"/>
            <a:ext cx="3082104" cy="3028033"/>
          </a:xfrm>
          <a:prstGeom prst="rect">
            <a:avLst/>
          </a:prstGeom>
        </p:spPr>
      </p:pic>
    </p:spTree>
    <p:extLst>
      <p:ext uri="{BB962C8B-B14F-4D97-AF65-F5344CB8AC3E}">
        <p14:creationId xmlns:p14="http://schemas.microsoft.com/office/powerpoint/2010/main" val="1503134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66D5-9D2A-55CC-B28D-D036B4A27A41}"/>
              </a:ext>
            </a:extLst>
          </p:cNvPr>
          <p:cNvSpPr>
            <a:spLocks noGrp="1"/>
          </p:cNvSpPr>
          <p:nvPr>
            <p:ph type="title"/>
          </p:nvPr>
        </p:nvSpPr>
        <p:spPr>
          <a:xfrm>
            <a:off x="640126" y="235265"/>
            <a:ext cx="10987948" cy="559572"/>
          </a:xfrm>
        </p:spPr>
        <p:txBody>
          <a:bodyPr wrap="square" lIns="0" tIns="18000" rIns="0" bIns="18000" anchor="ctr" anchorCtr="0">
            <a:spAutoFit/>
          </a:bodyPr>
          <a:lstStyle/>
          <a:p>
            <a:r>
              <a:rPr lang="en-US" sz="3400" dirty="0"/>
              <a:t>Capabilities: Operations</a:t>
            </a:r>
          </a:p>
        </p:txBody>
      </p:sp>
      <p:sp>
        <p:nvSpPr>
          <p:cNvPr id="3" name="Content Placeholder 2">
            <a:extLst>
              <a:ext uri="{FF2B5EF4-FFF2-40B4-BE49-F238E27FC236}">
                <a16:creationId xmlns:a16="http://schemas.microsoft.com/office/drawing/2014/main" id="{1A560D34-0BE4-C088-381C-BF223C6A690F}"/>
              </a:ext>
            </a:extLst>
          </p:cNvPr>
          <p:cNvSpPr>
            <a:spLocks noGrp="1"/>
          </p:cNvSpPr>
          <p:nvPr>
            <p:ph sz="quarter" idx="13"/>
          </p:nvPr>
        </p:nvSpPr>
        <p:spPr>
          <a:xfrm>
            <a:off x="640126" y="990346"/>
            <a:ext cx="10987948" cy="1482901"/>
          </a:xfrm>
        </p:spPr>
        <p:txBody>
          <a:bodyPr wrap="square" lIns="0" tIns="18000" rIns="0" bIns="18000" anchor="ctr" anchorCtr="0">
            <a:spAutoFit/>
          </a:bodyPr>
          <a:lstStyle/>
          <a:p>
            <a:pPr marL="0" indent="0">
              <a:spcBef>
                <a:spcPts val="600"/>
              </a:spcBef>
              <a:buNone/>
            </a:pPr>
            <a:r>
              <a:rPr lang="en-US" sz="2800" dirty="0"/>
              <a:t>Capability may specify rights for object (e.g., to read or write a file)</a:t>
            </a:r>
          </a:p>
          <a:p>
            <a:pPr marL="0" indent="0">
              <a:spcBef>
                <a:spcPts val="600"/>
              </a:spcBef>
              <a:buNone/>
            </a:pPr>
            <a:r>
              <a:rPr lang="en-US" sz="2800" dirty="0"/>
              <a:t>Should be impossible to forge capabilities</a:t>
            </a:r>
          </a:p>
          <a:p>
            <a:pPr marL="0" indent="0">
              <a:spcBef>
                <a:spcPts val="600"/>
              </a:spcBef>
              <a:buNone/>
            </a:pPr>
            <a:r>
              <a:rPr lang="en-US" sz="2800" dirty="0"/>
              <a:t>But can be passed to other processes (maybe with subset of rights)</a:t>
            </a:r>
          </a:p>
        </p:txBody>
      </p:sp>
      <p:sp>
        <p:nvSpPr>
          <p:cNvPr id="4" name="Content Placeholder 3">
            <a:extLst>
              <a:ext uri="{FF2B5EF4-FFF2-40B4-BE49-F238E27FC236}">
                <a16:creationId xmlns:a16="http://schemas.microsoft.com/office/drawing/2014/main" id="{EE6808EA-5760-E9D9-1264-40D3D0488E95}"/>
              </a:ext>
            </a:extLst>
          </p:cNvPr>
          <p:cNvSpPr>
            <a:spLocks noGrp="1"/>
          </p:cNvSpPr>
          <p:nvPr>
            <p:ph sz="quarter" idx="14"/>
          </p:nvPr>
        </p:nvSpPr>
        <p:spPr>
          <a:xfrm>
            <a:off x="616677" y="2633682"/>
            <a:ext cx="10987948" cy="898126"/>
          </a:xfrm>
        </p:spPr>
        <p:txBody>
          <a:bodyPr wrap="square" lIns="0" tIns="18000" rIns="0" bIns="18000" anchor="ctr" anchorCtr="0">
            <a:spAutoFit/>
          </a:bodyPr>
          <a:lstStyle/>
          <a:p>
            <a:pPr marL="0" indent="0">
              <a:buNone/>
            </a:pPr>
            <a:r>
              <a:rPr lang="en-US" sz="2800" dirty="0"/>
              <a:t>In particular, capabilities have generic rights applicable to all objects, e.g.:</a:t>
            </a:r>
          </a:p>
        </p:txBody>
      </p:sp>
      <p:sp>
        <p:nvSpPr>
          <p:cNvPr id="5" name="Content Placeholder 4">
            <a:extLst>
              <a:ext uri="{FF2B5EF4-FFF2-40B4-BE49-F238E27FC236}">
                <a16:creationId xmlns:a16="http://schemas.microsoft.com/office/drawing/2014/main" id="{EC5F1374-3553-820E-716B-FA64A8DDE118}"/>
              </a:ext>
            </a:extLst>
          </p:cNvPr>
          <p:cNvSpPr>
            <a:spLocks noGrp="1"/>
          </p:cNvSpPr>
          <p:nvPr>
            <p:ph sz="quarter" idx="15"/>
          </p:nvPr>
        </p:nvSpPr>
        <p:spPr>
          <a:xfrm>
            <a:off x="640126" y="3610864"/>
            <a:ext cx="10987948" cy="2421620"/>
          </a:xfrm>
        </p:spPr>
        <p:txBody>
          <a:bodyPr wrap="square" lIns="0" tIns="18000" rIns="0" bIns="18000" anchor="ctr" anchorCtr="0">
            <a:spAutoFit/>
          </a:bodyPr>
          <a:lstStyle/>
          <a:p>
            <a:pPr marL="829818" lvl="1" indent="-342900">
              <a:buSzPts val="2400"/>
            </a:pPr>
            <a:r>
              <a:rPr lang="en-US" sz="2800" dirty="0"/>
              <a:t>Copy capability: create a new capability for the same object.</a:t>
            </a:r>
          </a:p>
          <a:p>
            <a:pPr marL="829818" lvl="1" indent="-342900">
              <a:buSzPts val="2400"/>
            </a:pPr>
            <a:r>
              <a:rPr lang="en-US" sz="2800" dirty="0"/>
              <a:t>Copy object: create a duplicate object with a new capability.</a:t>
            </a:r>
          </a:p>
          <a:p>
            <a:pPr marL="829818" lvl="1" indent="-342900">
              <a:buSzPts val="2400"/>
            </a:pPr>
            <a:r>
              <a:rPr lang="en-US" sz="2800" dirty="0"/>
              <a:t>Remove capability: delete an entry from the C-list; object unaffected.</a:t>
            </a:r>
          </a:p>
          <a:p>
            <a:pPr marL="829818" lvl="1" indent="-342900">
              <a:buSzPts val="2400"/>
            </a:pPr>
            <a:r>
              <a:rPr lang="en-US" sz="2800" dirty="0"/>
              <a:t>Destroy object: permanently remove an object and a capability</a:t>
            </a:r>
          </a:p>
        </p:txBody>
      </p:sp>
    </p:spTree>
    <p:extLst>
      <p:ext uri="{BB962C8B-B14F-4D97-AF65-F5344CB8AC3E}">
        <p14:creationId xmlns:p14="http://schemas.microsoft.com/office/powerpoint/2010/main" val="1004901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40119" y="251679"/>
            <a:ext cx="10979279" cy="559572"/>
          </a:xfrm>
        </p:spPr>
        <p:txBody>
          <a:bodyPr wrap="square" lIns="0" tIns="18000" rIns="0" bIns="18000" anchor="ctr" anchorCtr="0">
            <a:spAutoFit/>
          </a:bodyPr>
          <a:lstStyle/>
          <a:p>
            <a:r>
              <a:rPr lang="en-US" sz="3400" dirty="0"/>
              <a:t>Capabilities: Advantages and Disadvantages</a:t>
            </a:r>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40121" y="1020043"/>
            <a:ext cx="10964504" cy="898126"/>
          </a:xfrm>
        </p:spPr>
        <p:txBody>
          <a:bodyPr wrap="square" lIns="0" tIns="18000" rIns="0" bIns="18000" anchor="ctr" anchorCtr="0">
            <a:spAutoFit/>
          </a:bodyPr>
          <a:lstStyle/>
          <a:p>
            <a:pPr marL="0" indent="0">
              <a:buSzPts val="2400"/>
              <a:buNone/>
            </a:pPr>
            <a:r>
              <a:rPr lang="en-US" sz="2800" dirty="0">
                <a:solidFill>
                  <a:schemeClr val="tx2"/>
                </a:solidFill>
              </a:rPr>
              <a:t>+</a:t>
            </a:r>
            <a:r>
              <a:rPr lang="en-US" sz="2800" dirty="0"/>
              <a:t> very efficient (no checking needed)</a:t>
            </a:r>
          </a:p>
          <a:p>
            <a:pPr marL="0" indent="0">
              <a:spcBef>
                <a:spcPts val="0"/>
              </a:spcBef>
              <a:buSzPts val="2400"/>
              <a:buNone/>
            </a:pPr>
            <a:r>
              <a:rPr lang="en-US" sz="2800" dirty="0">
                <a:solidFill>
                  <a:schemeClr val="tx2"/>
                </a:solidFill>
              </a:rPr>
              <a:t>+</a:t>
            </a:r>
            <a:r>
              <a:rPr lang="en-US" sz="2800" dirty="0"/>
              <a:t> easy to encapsulate process</a:t>
            </a:r>
          </a:p>
        </p:txBody>
      </p:sp>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641104" y="2022945"/>
            <a:ext cx="10964504" cy="898126"/>
          </a:xfrm>
        </p:spPr>
        <p:txBody>
          <a:bodyPr wrap="square" lIns="0" tIns="18000" rIns="0" bIns="18000" anchor="ctr" anchorCtr="0">
            <a:spAutoFit/>
          </a:bodyPr>
          <a:lstStyle/>
          <a:p>
            <a:pPr marL="0" indent="0">
              <a:buSzPts val="2400"/>
              <a:buNone/>
            </a:pPr>
            <a:r>
              <a:rPr lang="en-US" sz="2800" dirty="0">
                <a:solidFill>
                  <a:schemeClr val="tx2"/>
                </a:solidFill>
              </a:rPr>
              <a:t>−</a:t>
            </a:r>
            <a:r>
              <a:rPr lang="en-US" sz="2800" dirty="0">
                <a:latin typeface="Arial" panose="020B0604020202020204" pitchFamily="34" charset="0"/>
                <a:cs typeface="Arial" panose="020B0604020202020204" pitchFamily="34" charset="0"/>
              </a:rPr>
              <a:t> </a:t>
            </a:r>
            <a:r>
              <a:rPr lang="en-US" sz="2800" dirty="0"/>
              <a:t>Selective revocation of rights is difficult</a:t>
            </a:r>
            <a:endParaRPr lang="en-US" sz="2800" dirty="0">
              <a:latin typeface="Arial" panose="020B0604020202020204" pitchFamily="34" charset="0"/>
              <a:cs typeface="Arial" panose="020B0604020202020204" pitchFamily="34" charset="0"/>
            </a:endParaRPr>
          </a:p>
          <a:p>
            <a:pPr marL="0" indent="0">
              <a:spcBef>
                <a:spcPts val="0"/>
              </a:spcBef>
              <a:buSzPts val="2400"/>
              <a:buNone/>
            </a:pPr>
            <a:r>
              <a:rPr lang="en-US" sz="2800" dirty="0">
                <a:solidFill>
                  <a:schemeClr val="tx2"/>
                </a:solidFill>
              </a:rPr>
              <a:t>−</a:t>
            </a:r>
            <a:r>
              <a:rPr lang="en-US" sz="2800" dirty="0">
                <a:latin typeface="Arial" panose="020B0604020202020204" pitchFamily="34" charset="0"/>
                <a:cs typeface="Arial" panose="020B0604020202020204" pitchFamily="34" charset="0"/>
              </a:rPr>
              <a:t> </a:t>
            </a:r>
            <a:r>
              <a:rPr lang="en-US" sz="2800" dirty="0"/>
              <a:t>When object is removed: what about the capabilities?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8726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8394" y="235265"/>
            <a:ext cx="10991021" cy="559572"/>
          </a:xfrm>
        </p:spPr>
        <p:txBody>
          <a:bodyPr wrap="square" lIns="0" tIns="18000" rIns="0" bIns="18000" anchor="ctr" anchorCtr="0">
            <a:spAutoFit/>
          </a:bodyPr>
          <a:lstStyle/>
          <a:p>
            <a:r>
              <a:rPr lang="en-US" sz="3400" noProof="0" dirty="0"/>
              <a:t>Formal Models </a:t>
            </a:r>
            <a:r>
              <a:rPr lang="en-US" sz="2600" dirty="0"/>
              <a:t>(1 of 2)</a:t>
            </a:r>
            <a:endParaRPr lang="en-US" sz="2600" noProof="0" dirty="0"/>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28395" y="942294"/>
            <a:ext cx="10976230" cy="1405957"/>
          </a:xfrm>
        </p:spPr>
        <p:txBody>
          <a:bodyPr wrap="square" lIns="0" tIns="18000" rIns="0" bIns="18000" anchor="ctr" anchorCtr="0">
            <a:spAutoFit/>
          </a:bodyPr>
          <a:lstStyle/>
          <a:p>
            <a:pPr marL="0" indent="0">
              <a:spcBef>
                <a:spcPts val="600"/>
              </a:spcBef>
              <a:buNone/>
            </a:pPr>
            <a:r>
              <a:rPr lang="en-US" sz="2800" dirty="0"/>
              <a:t>Protection commands can execute to change the protection matrix</a:t>
            </a:r>
          </a:p>
          <a:p>
            <a:pPr marL="0" indent="0">
              <a:spcBef>
                <a:spcPts val="600"/>
              </a:spcBef>
              <a:buNone/>
            </a:pPr>
            <a:r>
              <a:rPr lang="en-US" sz="2800" dirty="0"/>
              <a:t>Should be done carefully, lest people get access to things they shouldn’t have</a:t>
            </a:r>
          </a:p>
        </p:txBody>
      </p:sp>
      <p:pic>
        <p:nvPicPr>
          <p:cNvPr id="6" name="Picture 5" descr="The figure illustrates two figures (a) an authorized state and (b) an unauthorized state.&#10;Long description is available in notes, Press F6.">
            <a:extLst>
              <a:ext uri="{FF2B5EF4-FFF2-40B4-BE49-F238E27FC236}">
                <a16:creationId xmlns:a16="http://schemas.microsoft.com/office/drawing/2014/main" id="{451C094D-5379-0C28-E070-64025C16810A}"/>
              </a:ext>
            </a:extLst>
          </p:cNvPr>
          <p:cNvPicPr>
            <a:picLocks noChangeAspect="1"/>
          </p:cNvPicPr>
          <p:nvPr/>
        </p:nvPicPr>
        <p:blipFill>
          <a:blip r:embed="rId3"/>
          <a:stretch>
            <a:fillRect/>
          </a:stretch>
        </p:blipFill>
        <p:spPr>
          <a:xfrm>
            <a:off x="2550347" y="2669630"/>
            <a:ext cx="7255428" cy="2458367"/>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2936977" y="5526322"/>
            <a:ext cx="6350053" cy="313350"/>
          </a:xfrm>
        </p:spPr>
        <p:txBody>
          <a:bodyPr wrap="square" lIns="0" tIns="18000" rIns="0" bIns="18000" anchor="ctr" anchorCtr="0">
            <a:spAutoFit/>
          </a:bodyPr>
          <a:lstStyle/>
          <a:p>
            <a:pPr marL="0" indent="0">
              <a:buSzPts val="2400"/>
              <a:buNone/>
            </a:pPr>
            <a:r>
              <a:rPr lang="en-US" sz="1800" dirty="0"/>
              <a:t>Figure 9.10 (a) An authorized state. (b) An unauthorized state.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807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2FC0-55CA-D602-280E-1D2891490FDA}"/>
              </a:ext>
            </a:extLst>
          </p:cNvPr>
          <p:cNvSpPr>
            <a:spLocks noGrp="1"/>
          </p:cNvSpPr>
          <p:nvPr>
            <p:ph type="title"/>
          </p:nvPr>
        </p:nvSpPr>
        <p:spPr>
          <a:xfrm>
            <a:off x="640121" y="219877"/>
            <a:ext cx="10964504" cy="590349"/>
          </a:xfrm>
        </p:spPr>
        <p:txBody>
          <a:bodyPr wrap="square" lIns="0" tIns="18000" rIns="0" bIns="18000" anchor="ctr" anchorCtr="0">
            <a:spAutoFit/>
          </a:bodyPr>
          <a:lstStyle/>
          <a:p>
            <a:r>
              <a:rPr lang="en-US" dirty="0"/>
              <a:t>Formal Models </a:t>
            </a:r>
            <a:r>
              <a:rPr lang="en-US" sz="2600" dirty="0"/>
              <a:t>(2 of 2)</a:t>
            </a:r>
          </a:p>
        </p:txBody>
      </p:sp>
      <p:sp>
        <p:nvSpPr>
          <p:cNvPr id="3" name="Content Placeholder 2">
            <a:extLst>
              <a:ext uri="{FF2B5EF4-FFF2-40B4-BE49-F238E27FC236}">
                <a16:creationId xmlns:a16="http://schemas.microsoft.com/office/drawing/2014/main" id="{0D40F12E-E5A1-40AB-7819-7A0305F1FD45}"/>
              </a:ext>
            </a:extLst>
          </p:cNvPr>
          <p:cNvSpPr>
            <a:spLocks noGrp="1"/>
          </p:cNvSpPr>
          <p:nvPr>
            <p:ph sz="quarter" idx="13"/>
          </p:nvPr>
        </p:nvSpPr>
        <p:spPr>
          <a:xfrm>
            <a:off x="640121" y="930571"/>
            <a:ext cx="10964504" cy="1405957"/>
          </a:xfrm>
        </p:spPr>
        <p:txBody>
          <a:bodyPr wrap="square" lIns="0" tIns="18000" rIns="0" bIns="18000" anchor="ctr" anchorCtr="0">
            <a:spAutoFit/>
          </a:bodyPr>
          <a:lstStyle/>
          <a:p>
            <a:pPr marL="0" indent="0">
              <a:spcBef>
                <a:spcPts val="600"/>
              </a:spcBef>
              <a:buNone/>
            </a:pPr>
            <a:r>
              <a:rPr lang="en-US" sz="2800" dirty="0"/>
              <a:t>Protection commands can execute to change the protection matrix</a:t>
            </a:r>
          </a:p>
          <a:p>
            <a:pPr marL="0" indent="0">
              <a:spcBef>
                <a:spcPts val="600"/>
              </a:spcBef>
              <a:buNone/>
            </a:pPr>
            <a:r>
              <a:rPr lang="en-US" sz="2800" dirty="0"/>
              <a:t>Should be done carefully, lest people get access to things they shouldn’t have</a:t>
            </a:r>
          </a:p>
        </p:txBody>
      </p:sp>
      <p:pic>
        <p:nvPicPr>
          <p:cNvPr id="10" name="Picture 9" descr="The figure illustrates two figures (a) an authorized state and (b) an unauthorized state.&#10;Long description is available in notes, Press F6.">
            <a:extLst>
              <a:ext uri="{FF2B5EF4-FFF2-40B4-BE49-F238E27FC236}">
                <a16:creationId xmlns:a16="http://schemas.microsoft.com/office/drawing/2014/main" id="{6C286265-AD95-91AB-DF5B-B727E67C828F}"/>
              </a:ext>
            </a:extLst>
          </p:cNvPr>
          <p:cNvPicPr>
            <a:picLocks noChangeAspect="1"/>
          </p:cNvPicPr>
          <p:nvPr/>
        </p:nvPicPr>
        <p:blipFill>
          <a:blip r:embed="rId3"/>
          <a:stretch>
            <a:fillRect/>
          </a:stretch>
        </p:blipFill>
        <p:spPr>
          <a:xfrm>
            <a:off x="3454583" y="2426391"/>
            <a:ext cx="5451111" cy="1847007"/>
          </a:xfrm>
          <a:prstGeom prst="rect">
            <a:avLst/>
          </a:prstGeom>
        </p:spPr>
      </p:pic>
      <p:sp>
        <p:nvSpPr>
          <p:cNvPr id="4" name="Content Placeholder 3">
            <a:extLst>
              <a:ext uri="{FF2B5EF4-FFF2-40B4-BE49-F238E27FC236}">
                <a16:creationId xmlns:a16="http://schemas.microsoft.com/office/drawing/2014/main" id="{DEC9E475-7E3B-4D11-77F9-AB410E54C1E7}"/>
              </a:ext>
            </a:extLst>
          </p:cNvPr>
          <p:cNvSpPr>
            <a:spLocks noGrp="1"/>
          </p:cNvSpPr>
          <p:nvPr>
            <p:ph sz="quarter" idx="14"/>
          </p:nvPr>
        </p:nvSpPr>
        <p:spPr>
          <a:xfrm>
            <a:off x="2934503" y="4560627"/>
            <a:ext cx="6343275" cy="313350"/>
          </a:xfrm>
        </p:spPr>
        <p:txBody>
          <a:bodyPr wrap="square" lIns="0" tIns="18000" rIns="0" bIns="18000" anchor="ctr" anchorCtr="0">
            <a:spAutoFit/>
          </a:bodyPr>
          <a:lstStyle/>
          <a:p>
            <a:pPr marL="0" indent="0">
              <a:buNone/>
            </a:pPr>
            <a:r>
              <a:rPr lang="en-US" sz="1800" dirty="0"/>
              <a:t>Figure 9.10 (a) An authorized state. (b) An unauthorized state.</a:t>
            </a:r>
            <a:endParaRPr lang="en-US" sz="180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5FF34355-A2E8-9608-311E-1106C9C06073}"/>
              </a:ext>
            </a:extLst>
          </p:cNvPr>
          <p:cNvSpPr>
            <a:spLocks noGrp="1"/>
          </p:cNvSpPr>
          <p:nvPr>
            <p:ph sz="quarter" idx="15"/>
          </p:nvPr>
        </p:nvSpPr>
        <p:spPr>
          <a:xfrm>
            <a:off x="640121" y="5129668"/>
            <a:ext cx="10964504" cy="898126"/>
          </a:xfrm>
        </p:spPr>
        <p:txBody>
          <a:bodyPr wrap="square" lIns="0" tIns="18000" rIns="0" bIns="18000" anchor="ctr" anchorCtr="0">
            <a:spAutoFit/>
          </a:bodyPr>
          <a:lstStyle/>
          <a:p>
            <a:pPr marL="0" indent="0">
              <a:buNone/>
            </a:pPr>
            <a:r>
              <a:rPr lang="en-US" sz="2800" dirty="0"/>
              <a:t>Given an initial authorized state and a set of commands, can it be proven that the system can never reach an unauthorized state?’’</a:t>
            </a:r>
          </a:p>
        </p:txBody>
      </p:sp>
    </p:spTree>
    <p:extLst>
      <p:ext uri="{BB962C8B-B14F-4D97-AF65-F5344CB8AC3E}">
        <p14:creationId xmlns:p14="http://schemas.microsoft.com/office/powerpoint/2010/main" val="2139758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522C45-5F15-AAA9-4981-4BF809F54874}"/>
              </a:ext>
            </a:extLst>
          </p:cNvPr>
          <p:cNvSpPr>
            <a:spLocks noGrp="1"/>
          </p:cNvSpPr>
          <p:nvPr>
            <p:ph type="title"/>
          </p:nvPr>
        </p:nvSpPr>
        <p:spPr>
          <a:xfrm>
            <a:off x="628401" y="235689"/>
            <a:ext cx="10976224" cy="559572"/>
          </a:xfrm>
        </p:spPr>
        <p:txBody>
          <a:bodyPr wrap="square" lIns="0" tIns="18000" rIns="0" bIns="18000" anchor="ctr" anchorCtr="0">
            <a:spAutoFit/>
          </a:bodyPr>
          <a:lstStyle/>
          <a:p>
            <a:r>
              <a:rPr lang="en-US" sz="3400" spc="-500" dirty="0"/>
              <a:t>M A </a:t>
            </a:r>
            <a:r>
              <a:rPr lang="en-US" sz="3400" dirty="0"/>
              <a:t>C versus </a:t>
            </a:r>
            <a:r>
              <a:rPr lang="en-US" sz="3400" spc="-500" dirty="0"/>
              <a:t>D A </a:t>
            </a:r>
            <a:r>
              <a:rPr lang="en-US" sz="3400" dirty="0"/>
              <a:t>C </a:t>
            </a:r>
            <a:r>
              <a:rPr lang="en-US" sz="2600" dirty="0"/>
              <a:t>(1 of 2)</a:t>
            </a:r>
          </a:p>
        </p:txBody>
      </p:sp>
      <p:sp>
        <p:nvSpPr>
          <p:cNvPr id="11" name="Content Placeholder 10">
            <a:extLst>
              <a:ext uri="{FF2B5EF4-FFF2-40B4-BE49-F238E27FC236}">
                <a16:creationId xmlns:a16="http://schemas.microsoft.com/office/drawing/2014/main" id="{558AFCD8-61BC-F739-97E8-BB52265A4F14}"/>
              </a:ext>
            </a:extLst>
          </p:cNvPr>
          <p:cNvSpPr>
            <a:spLocks noGrp="1"/>
          </p:cNvSpPr>
          <p:nvPr>
            <p:ph sz="quarter" idx="12"/>
          </p:nvPr>
        </p:nvSpPr>
        <p:spPr>
          <a:xfrm>
            <a:off x="628401" y="967487"/>
            <a:ext cx="10976224" cy="1144347"/>
          </a:xfrm>
        </p:spPr>
        <p:txBody>
          <a:bodyPr wrap="square" lIns="0" tIns="18000" rIns="0" bIns="18000" anchor="ctr" anchorCtr="0">
            <a:spAutoFit/>
          </a:bodyPr>
          <a:lstStyle/>
          <a:p>
            <a:pPr marL="0" indent="0">
              <a:buNone/>
            </a:pPr>
            <a:r>
              <a:rPr lang="en-US" sz="2400" dirty="0"/>
              <a:t>Mandatory Access Control (</a:t>
            </a:r>
            <a:r>
              <a:rPr lang="en-US" sz="2400" spc="-250" dirty="0"/>
              <a:t>M A </a:t>
            </a:r>
            <a:r>
              <a:rPr lang="en-US" sz="2400" dirty="0"/>
              <a:t>C): </a:t>
            </a:r>
            <a:r>
              <a:rPr lang="en-US" sz="2400" i="1" dirty="0"/>
              <a:t>system-wide</a:t>
            </a:r>
            <a:r>
              <a:rPr lang="en-US" sz="2400" dirty="0"/>
              <a:t> policy determines which users have clearance level to read or write which documents, and </a:t>
            </a:r>
            <a:r>
              <a:rPr lang="en-US" sz="2400" i="1" dirty="0"/>
              <a:t>users are not able</a:t>
            </a:r>
            <a:r>
              <a:rPr lang="en-US" sz="2400" dirty="0"/>
              <a:t> to make information available to other users without the appropriate clearance level. </a:t>
            </a:r>
          </a:p>
        </p:txBody>
      </p:sp>
      <p:sp>
        <p:nvSpPr>
          <p:cNvPr id="12" name="Content Placeholder 11">
            <a:extLst>
              <a:ext uri="{FF2B5EF4-FFF2-40B4-BE49-F238E27FC236}">
                <a16:creationId xmlns:a16="http://schemas.microsoft.com/office/drawing/2014/main" id="{C381E857-7577-1919-996A-322E82E87C02}"/>
              </a:ext>
            </a:extLst>
          </p:cNvPr>
          <p:cNvSpPr>
            <a:spLocks noGrp="1"/>
          </p:cNvSpPr>
          <p:nvPr>
            <p:ph sz="quarter" idx="13"/>
          </p:nvPr>
        </p:nvSpPr>
        <p:spPr>
          <a:xfrm>
            <a:off x="628401" y="2251765"/>
            <a:ext cx="4417766" cy="405683"/>
          </a:xfrm>
        </p:spPr>
        <p:txBody>
          <a:bodyPr wrap="square" lIns="0" tIns="18000" rIns="0" bIns="18000" anchor="ctr" anchorCtr="0">
            <a:spAutoFit/>
          </a:bodyPr>
          <a:lstStyle/>
          <a:p>
            <a:pPr marL="342900" indent="-342900"/>
            <a:r>
              <a:rPr lang="en-US" sz="2400" dirty="0"/>
              <a:t>Example: Bell-</a:t>
            </a:r>
            <a:r>
              <a:rPr lang="en-US" sz="2400" dirty="0" err="1"/>
              <a:t>LaPadula</a:t>
            </a:r>
            <a:r>
              <a:rPr lang="en-US" sz="2400" dirty="0"/>
              <a:t>, Biba</a:t>
            </a:r>
          </a:p>
        </p:txBody>
      </p:sp>
      <p:graphicFrame>
        <p:nvGraphicFramePr>
          <p:cNvPr id="31" name="Object 30" descr="A right headed arrow.">
            <a:extLst>
              <a:ext uri="{FF2B5EF4-FFF2-40B4-BE49-F238E27FC236}">
                <a16:creationId xmlns:a16="http://schemas.microsoft.com/office/drawing/2014/main" id="{60331232-A41C-E99B-58F0-91C20433CEF7}"/>
              </a:ext>
            </a:extLst>
          </p:cNvPr>
          <p:cNvGraphicFramePr>
            <a:graphicFrameLocks noChangeAspect="1"/>
          </p:cNvGraphicFramePr>
          <p:nvPr>
            <p:extLst>
              <p:ext uri="{D42A27DB-BD31-4B8C-83A1-F6EECF244321}">
                <p14:modId xmlns:p14="http://schemas.microsoft.com/office/powerpoint/2010/main" val="1999828822"/>
              </p:ext>
            </p:extLst>
          </p:nvPr>
        </p:nvGraphicFramePr>
        <p:xfrm>
          <a:off x="5196854" y="2389595"/>
          <a:ext cx="388249" cy="214688"/>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31" name="Object 30" descr="A right headed arrow.">
                        <a:extLst>
                          <a:ext uri="{FF2B5EF4-FFF2-40B4-BE49-F238E27FC236}">
                            <a16:creationId xmlns:a16="http://schemas.microsoft.com/office/drawing/2014/main" id="{60331232-A41C-E99B-58F0-91C20433CEF7}"/>
                          </a:ext>
                        </a:extLst>
                      </p:cNvPr>
                      <p:cNvPicPr/>
                      <p:nvPr/>
                    </p:nvPicPr>
                    <p:blipFill>
                      <a:blip r:embed="rId4"/>
                      <a:stretch>
                        <a:fillRect/>
                      </a:stretch>
                    </p:blipFill>
                    <p:spPr>
                      <a:xfrm>
                        <a:off x="5196854" y="2389595"/>
                        <a:ext cx="388249" cy="214688"/>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61184B51-E32D-1D5B-EBFE-A93581C46282}"/>
              </a:ext>
            </a:extLst>
          </p:cNvPr>
          <p:cNvSpPr>
            <a:spLocks noGrp="1"/>
          </p:cNvSpPr>
          <p:nvPr>
            <p:ph sz="quarter" idx="14"/>
          </p:nvPr>
        </p:nvSpPr>
        <p:spPr>
          <a:xfrm>
            <a:off x="5735791" y="2251583"/>
            <a:ext cx="2386143" cy="405683"/>
          </a:xfrm>
        </p:spPr>
        <p:txBody>
          <a:bodyPr wrap="square" lIns="0" tIns="18000" rIns="0" bIns="18000" anchor="ctr" anchorCtr="0">
            <a:spAutoFit/>
          </a:bodyPr>
          <a:lstStyle/>
          <a:p>
            <a:pPr marL="0" indent="0">
              <a:buNone/>
            </a:pPr>
            <a:r>
              <a:rPr lang="en-US" sz="2400" dirty="0"/>
              <a:t>based on lattice</a:t>
            </a:r>
          </a:p>
        </p:txBody>
      </p:sp>
      <p:sp>
        <p:nvSpPr>
          <p:cNvPr id="14" name="Content Placeholder 13">
            <a:extLst>
              <a:ext uri="{FF2B5EF4-FFF2-40B4-BE49-F238E27FC236}">
                <a16:creationId xmlns:a16="http://schemas.microsoft.com/office/drawing/2014/main" id="{37074BEC-64A6-CB5B-8A83-7B9CD8AB3708}"/>
              </a:ext>
            </a:extLst>
          </p:cNvPr>
          <p:cNvSpPr>
            <a:spLocks noGrp="1"/>
          </p:cNvSpPr>
          <p:nvPr>
            <p:ph sz="quarter" idx="15"/>
          </p:nvPr>
        </p:nvSpPr>
        <p:spPr>
          <a:xfrm>
            <a:off x="619775" y="2750029"/>
            <a:ext cx="10976224" cy="405683"/>
          </a:xfrm>
        </p:spPr>
        <p:txBody>
          <a:bodyPr wrap="square" lIns="0" tIns="18000" rIns="0" bIns="18000" anchor="ctr" anchorCtr="0">
            <a:spAutoFit/>
          </a:bodyPr>
          <a:lstStyle/>
          <a:p>
            <a:pPr marL="0" indent="0">
              <a:buNone/>
            </a:pPr>
            <a:r>
              <a:rPr lang="en-US" sz="2400" u="sng" dirty="0"/>
              <a:t>Discretionary Access Control (</a:t>
            </a:r>
            <a:r>
              <a:rPr lang="en-US" sz="2400" u="sng" spc="-250" dirty="0"/>
              <a:t>D A </a:t>
            </a:r>
            <a:r>
              <a:rPr lang="en-US" sz="2400" u="sng" dirty="0"/>
              <a:t>C)</a:t>
            </a:r>
            <a:r>
              <a:rPr lang="en-US" sz="2400" dirty="0"/>
              <a:t>: users with access to object have</a:t>
            </a:r>
          </a:p>
        </p:txBody>
      </p:sp>
      <p:sp>
        <p:nvSpPr>
          <p:cNvPr id="15" name="Content Placeholder 14">
            <a:extLst>
              <a:ext uri="{FF2B5EF4-FFF2-40B4-BE49-F238E27FC236}">
                <a16:creationId xmlns:a16="http://schemas.microsoft.com/office/drawing/2014/main" id="{6E126354-F74B-BE0C-928A-7B6D3C62A255}"/>
              </a:ext>
            </a:extLst>
          </p:cNvPr>
          <p:cNvSpPr>
            <a:spLocks noGrp="1"/>
          </p:cNvSpPr>
          <p:nvPr>
            <p:ph sz="quarter" idx="16"/>
          </p:nvPr>
        </p:nvSpPr>
        <p:spPr>
          <a:xfrm>
            <a:off x="628401" y="3221950"/>
            <a:ext cx="5539037" cy="405683"/>
          </a:xfrm>
        </p:spPr>
        <p:txBody>
          <a:bodyPr wrap="square" lIns="0" tIns="18000" rIns="0" bIns="18000" anchor="ctr" anchorCtr="0">
            <a:spAutoFit/>
          </a:bodyPr>
          <a:lstStyle/>
          <a:p>
            <a:pPr marL="0" indent="0">
              <a:buNone/>
            </a:pPr>
            <a:r>
              <a:rPr lang="en-US" sz="2400" dirty="0"/>
              <a:t>some say over who else has access to it</a:t>
            </a:r>
          </a:p>
        </p:txBody>
      </p:sp>
      <p:graphicFrame>
        <p:nvGraphicFramePr>
          <p:cNvPr id="34" name="Object 33" descr="Implies.">
            <a:extLst>
              <a:ext uri="{FF2B5EF4-FFF2-40B4-BE49-F238E27FC236}">
                <a16:creationId xmlns:a16="http://schemas.microsoft.com/office/drawing/2014/main" id="{95903ED5-5AA7-9257-B0B4-66B32B5CC2BC}"/>
              </a:ext>
            </a:extLst>
          </p:cNvPr>
          <p:cNvGraphicFramePr>
            <a:graphicFrameLocks noChangeAspect="1"/>
          </p:cNvGraphicFramePr>
          <p:nvPr>
            <p:extLst>
              <p:ext uri="{D42A27DB-BD31-4B8C-83A1-F6EECF244321}">
                <p14:modId xmlns:p14="http://schemas.microsoft.com/office/powerpoint/2010/main" val="2647133777"/>
              </p:ext>
            </p:extLst>
          </p:nvPr>
        </p:nvGraphicFramePr>
        <p:xfrm>
          <a:off x="6242658" y="3348778"/>
          <a:ext cx="388817" cy="233363"/>
        </p:xfrm>
        <a:graphic>
          <a:graphicData uri="http://schemas.openxmlformats.org/presentationml/2006/ole">
            <mc:AlternateContent xmlns:mc="http://schemas.openxmlformats.org/markup-compatibility/2006">
              <mc:Choice xmlns:v="urn:schemas-microsoft-com:vml" Requires="v">
                <p:oleObj name="Equation" r:id="rId5" imgW="190440" imgH="152280" progId="Equation.DSMT4">
                  <p:embed/>
                </p:oleObj>
              </mc:Choice>
              <mc:Fallback>
                <p:oleObj name="Equation" r:id="rId5" imgW="190440" imgH="152280" progId="Equation.DSMT4">
                  <p:embed/>
                  <p:pic>
                    <p:nvPicPr>
                      <p:cNvPr id="34" name="Object 33" descr="Implies.">
                        <a:extLst>
                          <a:ext uri="{FF2B5EF4-FFF2-40B4-BE49-F238E27FC236}">
                            <a16:creationId xmlns:a16="http://schemas.microsoft.com/office/drawing/2014/main" id="{95903ED5-5AA7-9257-B0B4-66B32B5CC2BC}"/>
                          </a:ext>
                        </a:extLst>
                      </p:cNvPr>
                      <p:cNvPicPr/>
                      <p:nvPr/>
                    </p:nvPicPr>
                    <p:blipFill>
                      <a:blip r:embed="rId6"/>
                      <a:stretch>
                        <a:fillRect/>
                      </a:stretch>
                    </p:blipFill>
                    <p:spPr>
                      <a:xfrm>
                        <a:off x="6242658" y="3348778"/>
                        <a:ext cx="388817" cy="233363"/>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605FC0F3-F4EA-798A-3C61-E0066A04B251}"/>
              </a:ext>
            </a:extLst>
          </p:cNvPr>
          <p:cNvSpPr>
            <a:spLocks noGrp="1"/>
          </p:cNvSpPr>
          <p:nvPr>
            <p:ph sz="quarter" idx="17"/>
          </p:nvPr>
        </p:nvSpPr>
        <p:spPr>
          <a:xfrm>
            <a:off x="6649386" y="3221950"/>
            <a:ext cx="3556330" cy="405683"/>
          </a:xfrm>
        </p:spPr>
        <p:txBody>
          <a:bodyPr wrap="square" lIns="0" tIns="18000" rIns="0" bIns="18000" anchor="ctr" anchorCtr="0">
            <a:spAutoFit/>
          </a:bodyPr>
          <a:lstStyle/>
          <a:p>
            <a:pPr marL="0" indent="0">
              <a:buNone/>
            </a:pPr>
            <a:r>
              <a:rPr lang="en-US" sz="2400" dirty="0"/>
              <a:t>they may transfer those</a:t>
            </a:r>
          </a:p>
        </p:txBody>
      </p:sp>
      <p:sp>
        <p:nvSpPr>
          <p:cNvPr id="17" name="Content Placeholder 16">
            <a:extLst>
              <a:ext uri="{FF2B5EF4-FFF2-40B4-BE49-F238E27FC236}">
                <a16:creationId xmlns:a16="http://schemas.microsoft.com/office/drawing/2014/main" id="{0E9F12AF-A232-96E7-6C79-68F3925222F9}"/>
              </a:ext>
            </a:extLst>
          </p:cNvPr>
          <p:cNvSpPr>
            <a:spLocks noGrp="1"/>
          </p:cNvSpPr>
          <p:nvPr>
            <p:ph sz="quarter" idx="18"/>
          </p:nvPr>
        </p:nvSpPr>
        <p:spPr>
          <a:xfrm>
            <a:off x="628401" y="3691853"/>
            <a:ext cx="10976224" cy="775015"/>
          </a:xfrm>
        </p:spPr>
        <p:txBody>
          <a:bodyPr wrap="square" lIns="0" tIns="18000" rIns="0" bIns="18000" anchor="ctr" anchorCtr="0">
            <a:spAutoFit/>
          </a:bodyPr>
          <a:lstStyle/>
          <a:p>
            <a:pPr marL="0" indent="0">
              <a:buNone/>
            </a:pPr>
            <a:r>
              <a:rPr lang="en-US" sz="2400" dirty="0"/>
              <a:t>rights to other users. Having only this group-based </a:t>
            </a:r>
            <a:r>
              <a:rPr lang="en-US" sz="2400" spc="-250" dirty="0"/>
              <a:t>D A </a:t>
            </a:r>
            <a:r>
              <a:rPr lang="en-US" sz="2400" dirty="0"/>
              <a:t>C makes it hard to control the flow of information in the system in a structured way.</a:t>
            </a:r>
          </a:p>
        </p:txBody>
      </p:sp>
      <p:sp>
        <p:nvSpPr>
          <p:cNvPr id="18" name="Content Placeholder 17">
            <a:extLst>
              <a:ext uri="{FF2B5EF4-FFF2-40B4-BE49-F238E27FC236}">
                <a16:creationId xmlns:a16="http://schemas.microsoft.com/office/drawing/2014/main" id="{FA9FC499-1C12-9BEC-4027-1AED0AC956D8}"/>
              </a:ext>
            </a:extLst>
          </p:cNvPr>
          <p:cNvSpPr>
            <a:spLocks noGrp="1"/>
          </p:cNvSpPr>
          <p:nvPr>
            <p:ph sz="quarter" idx="19"/>
          </p:nvPr>
        </p:nvSpPr>
        <p:spPr>
          <a:xfrm>
            <a:off x="628402" y="4444819"/>
            <a:ext cx="5233815" cy="405683"/>
          </a:xfrm>
        </p:spPr>
        <p:txBody>
          <a:bodyPr wrap="square" lIns="0" tIns="18000" rIns="0" bIns="18000" anchor="ctr" anchorCtr="0">
            <a:spAutoFit/>
          </a:bodyPr>
          <a:lstStyle/>
          <a:p>
            <a:pPr marL="342900" indent="-342900"/>
            <a:r>
              <a:rPr lang="en-US" sz="2400" dirty="0"/>
              <a:t>Example: </a:t>
            </a:r>
            <a:r>
              <a:rPr lang="en-US" sz="2400" spc="-250" dirty="0"/>
              <a:t>U N I </a:t>
            </a:r>
            <a:r>
              <a:rPr lang="en-US" sz="2400" dirty="0"/>
              <a:t>X file permissions</a:t>
            </a:r>
          </a:p>
        </p:txBody>
      </p:sp>
      <p:sp>
        <p:nvSpPr>
          <p:cNvPr id="19" name="Content Placeholder 18">
            <a:extLst>
              <a:ext uri="{FF2B5EF4-FFF2-40B4-BE49-F238E27FC236}">
                <a16:creationId xmlns:a16="http://schemas.microsoft.com/office/drawing/2014/main" id="{18B9BBB1-5BE9-C42D-8577-F3E5EE4325C4}"/>
              </a:ext>
            </a:extLst>
          </p:cNvPr>
          <p:cNvSpPr>
            <a:spLocks noGrp="1"/>
          </p:cNvSpPr>
          <p:nvPr>
            <p:ph sz="quarter" idx="20"/>
          </p:nvPr>
        </p:nvSpPr>
        <p:spPr>
          <a:xfrm>
            <a:off x="627996" y="5001364"/>
            <a:ext cx="4099667" cy="405683"/>
          </a:xfrm>
        </p:spPr>
        <p:txBody>
          <a:bodyPr wrap="square" lIns="0" tIns="18000" rIns="0" bIns="18000" anchor="ctr" anchorCtr="0">
            <a:spAutoFit/>
          </a:bodyPr>
          <a:lstStyle/>
          <a:p>
            <a:pPr marL="0" indent="0">
              <a:buNone/>
            </a:pPr>
            <a:r>
              <a:rPr lang="en-US" sz="2400" dirty="0"/>
              <a:t>May combine </a:t>
            </a:r>
            <a:r>
              <a:rPr lang="en-US" sz="2400" spc="-250" dirty="0"/>
              <a:t>D A </a:t>
            </a:r>
            <a:r>
              <a:rPr lang="en-US" sz="2400" dirty="0"/>
              <a:t>C with </a:t>
            </a:r>
            <a:r>
              <a:rPr lang="en-US" sz="2400" spc="-250" dirty="0"/>
              <a:t>M A </a:t>
            </a:r>
            <a:r>
              <a:rPr lang="en-US" sz="2400" dirty="0"/>
              <a:t>C</a:t>
            </a:r>
          </a:p>
        </p:txBody>
      </p:sp>
      <p:graphicFrame>
        <p:nvGraphicFramePr>
          <p:cNvPr id="35" name="Object 34" descr="A right headed arrow.">
            <a:extLst>
              <a:ext uri="{FF2B5EF4-FFF2-40B4-BE49-F238E27FC236}">
                <a16:creationId xmlns:a16="http://schemas.microsoft.com/office/drawing/2014/main" id="{1F825915-FCEF-CAF3-A3C3-B9FCC66B1EC5}"/>
              </a:ext>
            </a:extLst>
          </p:cNvPr>
          <p:cNvGraphicFramePr>
            <a:graphicFrameLocks noChangeAspect="1"/>
          </p:cNvGraphicFramePr>
          <p:nvPr>
            <p:extLst>
              <p:ext uri="{D42A27DB-BD31-4B8C-83A1-F6EECF244321}">
                <p14:modId xmlns:p14="http://schemas.microsoft.com/office/powerpoint/2010/main" val="1732242584"/>
              </p:ext>
            </p:extLst>
          </p:nvPr>
        </p:nvGraphicFramePr>
        <p:xfrm>
          <a:off x="4736953" y="5092296"/>
          <a:ext cx="573601" cy="317181"/>
        </p:xfrm>
        <a:graphic>
          <a:graphicData uri="http://schemas.openxmlformats.org/presentationml/2006/ole">
            <mc:AlternateContent xmlns:mc="http://schemas.openxmlformats.org/markup-compatibility/2006">
              <mc:Choice xmlns:v="urn:schemas-microsoft-com:vml" Requires="v">
                <p:oleObj name="Equation" r:id="rId7" imgW="190440" imgH="139680" progId="Equation.DSMT4">
                  <p:embed/>
                </p:oleObj>
              </mc:Choice>
              <mc:Fallback>
                <p:oleObj name="Equation" r:id="rId7" imgW="190440" imgH="139680" progId="Equation.DSMT4">
                  <p:embed/>
                  <p:pic>
                    <p:nvPicPr>
                      <p:cNvPr id="35" name="Object 34" descr="A right headed arrow.">
                        <a:extLst>
                          <a:ext uri="{FF2B5EF4-FFF2-40B4-BE49-F238E27FC236}">
                            <a16:creationId xmlns:a16="http://schemas.microsoft.com/office/drawing/2014/main" id="{1F825915-FCEF-CAF3-A3C3-B9FCC66B1EC5}"/>
                          </a:ext>
                        </a:extLst>
                      </p:cNvPr>
                      <p:cNvPicPr/>
                      <p:nvPr/>
                    </p:nvPicPr>
                    <p:blipFill>
                      <a:blip r:embed="rId4"/>
                      <a:stretch>
                        <a:fillRect/>
                      </a:stretch>
                    </p:blipFill>
                    <p:spPr>
                      <a:xfrm>
                        <a:off x="4736953" y="5092296"/>
                        <a:ext cx="573601" cy="317181"/>
                      </a:xfrm>
                      <a:prstGeom prst="rect">
                        <a:avLst/>
                      </a:prstGeom>
                    </p:spPr>
                  </p:pic>
                </p:oleObj>
              </mc:Fallback>
            </mc:AlternateContent>
          </a:graphicData>
        </a:graphic>
      </p:graphicFrame>
      <p:sp>
        <p:nvSpPr>
          <p:cNvPr id="20" name="Content Placeholder 19">
            <a:extLst>
              <a:ext uri="{FF2B5EF4-FFF2-40B4-BE49-F238E27FC236}">
                <a16:creationId xmlns:a16="http://schemas.microsoft.com/office/drawing/2014/main" id="{0B23685D-8F64-A3C6-2EB1-21B6FD6C6483}"/>
              </a:ext>
            </a:extLst>
          </p:cNvPr>
          <p:cNvSpPr>
            <a:spLocks noGrp="1"/>
          </p:cNvSpPr>
          <p:nvPr>
            <p:ph sz="quarter" idx="21"/>
          </p:nvPr>
        </p:nvSpPr>
        <p:spPr>
          <a:xfrm>
            <a:off x="5251722" y="5001909"/>
            <a:ext cx="5233815" cy="405683"/>
          </a:xfrm>
        </p:spPr>
        <p:txBody>
          <a:bodyPr wrap="square" lIns="0" tIns="18000" rIns="0" bIns="18000" anchor="ctr" anchorCtr="0">
            <a:spAutoFit/>
          </a:bodyPr>
          <a:lstStyle/>
          <a:p>
            <a:pPr marL="0" indent="0">
              <a:buNone/>
            </a:pPr>
            <a:r>
              <a:rPr lang="en-US" sz="2400" dirty="0"/>
              <a:t>users have </a:t>
            </a:r>
            <a:r>
              <a:rPr lang="en-US" sz="2400" spc="-250" dirty="0"/>
              <a:t>D A </a:t>
            </a:r>
            <a:r>
              <a:rPr lang="en-US" sz="2400" dirty="0"/>
              <a:t>C </a:t>
            </a:r>
            <a:r>
              <a:rPr lang="en-US" sz="2400" i="1" dirty="0"/>
              <a:t>within the constraints</a:t>
            </a:r>
            <a:endParaRPr lang="en-US" sz="2400" dirty="0"/>
          </a:p>
        </p:txBody>
      </p:sp>
      <p:sp>
        <p:nvSpPr>
          <p:cNvPr id="21" name="Content Placeholder 20">
            <a:extLst>
              <a:ext uri="{FF2B5EF4-FFF2-40B4-BE49-F238E27FC236}">
                <a16:creationId xmlns:a16="http://schemas.microsoft.com/office/drawing/2014/main" id="{AE3767B2-5078-0656-D5E4-BC47227924E2}"/>
              </a:ext>
            </a:extLst>
          </p:cNvPr>
          <p:cNvSpPr>
            <a:spLocks noGrp="1"/>
          </p:cNvSpPr>
          <p:nvPr>
            <p:ph sz="quarter" idx="22"/>
          </p:nvPr>
        </p:nvSpPr>
        <p:spPr>
          <a:xfrm>
            <a:off x="628401" y="5450208"/>
            <a:ext cx="1178032" cy="405683"/>
          </a:xfrm>
        </p:spPr>
        <p:txBody>
          <a:bodyPr wrap="square" lIns="0" tIns="18000" rIns="0" bIns="18000" anchor="ctr" anchorCtr="0">
            <a:spAutoFit/>
          </a:bodyPr>
          <a:lstStyle/>
          <a:p>
            <a:pPr marL="0" indent="0">
              <a:buNone/>
            </a:pPr>
            <a:r>
              <a:rPr lang="en-US" sz="2400" i="1" dirty="0"/>
              <a:t>of </a:t>
            </a:r>
            <a:r>
              <a:rPr lang="en-US" sz="2400" i="1" spc="-250" dirty="0"/>
              <a:t>M A </a:t>
            </a:r>
            <a:r>
              <a:rPr lang="en-US" sz="2400" i="1" dirty="0"/>
              <a:t>C</a:t>
            </a:r>
            <a:endParaRPr lang="en-US" sz="2400" dirty="0"/>
          </a:p>
        </p:txBody>
      </p:sp>
    </p:spTree>
    <p:extLst>
      <p:ext uri="{BB962C8B-B14F-4D97-AF65-F5344CB8AC3E}">
        <p14:creationId xmlns:p14="http://schemas.microsoft.com/office/powerpoint/2010/main" val="3606685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8394" y="235265"/>
            <a:ext cx="10991021" cy="559572"/>
          </a:xfrm>
        </p:spPr>
        <p:txBody>
          <a:bodyPr wrap="square" lIns="0" tIns="18000" rIns="0" bIns="18000" anchor="ctr" anchorCtr="0">
            <a:spAutoFit/>
          </a:bodyPr>
          <a:lstStyle/>
          <a:p>
            <a:r>
              <a:rPr lang="en-US" sz="3400" spc="-500" dirty="0"/>
              <a:t>M A </a:t>
            </a:r>
            <a:r>
              <a:rPr lang="en-US" sz="3400" dirty="0"/>
              <a:t>C: Bell-</a:t>
            </a:r>
            <a:r>
              <a:rPr lang="en-US" sz="3400" dirty="0" err="1"/>
              <a:t>LaPadula</a:t>
            </a:r>
            <a:r>
              <a:rPr lang="en-US" sz="3400" dirty="0"/>
              <a:t> (1)</a:t>
            </a:r>
            <a:endParaRPr lang="en-US" sz="2600" noProof="0" dirty="0"/>
          </a:p>
        </p:txBody>
      </p:sp>
      <p:sp>
        <p:nvSpPr>
          <p:cNvPr id="3" name="Content Placeholder 2">
            <a:extLst>
              <a:ext uri="{FF2B5EF4-FFF2-40B4-BE49-F238E27FC236}">
                <a16:creationId xmlns:a16="http://schemas.microsoft.com/office/drawing/2014/main" id="{9522D40E-37BE-D944-A806-25C4B9B5F9E4}"/>
              </a:ext>
            </a:extLst>
          </p:cNvPr>
          <p:cNvSpPr>
            <a:spLocks noGrp="1"/>
          </p:cNvSpPr>
          <p:nvPr>
            <p:ph sz="quarter" idx="13"/>
          </p:nvPr>
        </p:nvSpPr>
        <p:spPr>
          <a:xfrm>
            <a:off x="628395" y="1144968"/>
            <a:ext cx="10976230" cy="2638026"/>
          </a:xfrm>
        </p:spPr>
        <p:txBody>
          <a:bodyPr wrap="square" lIns="0" tIns="18000" rIns="0" bIns="18000" anchor="ctr" anchorCtr="0">
            <a:spAutoFit/>
          </a:bodyPr>
          <a:lstStyle/>
          <a:p>
            <a:pPr marL="0" indent="0">
              <a:spcBef>
                <a:spcPts val="600"/>
              </a:spcBef>
              <a:buClr>
                <a:schemeClr val="tx2"/>
              </a:buClr>
              <a:buNone/>
            </a:pPr>
            <a:r>
              <a:rPr lang="en-US" sz="2800" dirty="0"/>
              <a:t>Security access model to preserve the confidentiality of information</a:t>
            </a:r>
          </a:p>
          <a:p>
            <a:pPr marL="342900" indent="-342900">
              <a:lnSpc>
                <a:spcPct val="115000"/>
              </a:lnSpc>
              <a:spcBef>
                <a:spcPts val="600"/>
              </a:spcBef>
              <a:buClr>
                <a:schemeClr val="tx2"/>
              </a:buClr>
              <a:buSzPts val="2400"/>
            </a:pPr>
            <a:r>
              <a:rPr lang="en-US" sz="2800" dirty="0"/>
              <a:t>Initially created for </a:t>
            </a:r>
            <a:r>
              <a:rPr lang="en-US" sz="2800" spc="-300" dirty="0"/>
              <a:t>U </a:t>
            </a:r>
            <a:r>
              <a:rPr lang="en-US" sz="2800" dirty="0"/>
              <a:t>S government in the 1970s</a:t>
            </a:r>
          </a:p>
          <a:p>
            <a:pPr marL="342900" indent="-342900">
              <a:lnSpc>
                <a:spcPct val="115000"/>
              </a:lnSpc>
              <a:spcBef>
                <a:spcPts val="600"/>
              </a:spcBef>
              <a:buClr>
                <a:schemeClr val="tx2"/>
              </a:buClr>
              <a:buSzPts val="2400"/>
            </a:pPr>
            <a:r>
              <a:rPr lang="en-US" sz="2800" dirty="0"/>
              <a:t>Motto: confidentiality is everything. </a:t>
            </a:r>
          </a:p>
          <a:p>
            <a:pPr marL="342900" indent="-342900">
              <a:lnSpc>
                <a:spcPct val="115000"/>
              </a:lnSpc>
              <a:spcBef>
                <a:spcPts val="600"/>
              </a:spcBef>
              <a:buClr>
                <a:schemeClr val="tx2"/>
              </a:buClr>
              <a:buSzPts val="2400"/>
            </a:pPr>
            <a:r>
              <a:rPr lang="en-US" sz="2800" dirty="0"/>
              <a:t>Principal with medium clearance cannot read from higher level objects and cannot write (leak) data to lower levels</a:t>
            </a:r>
          </a:p>
        </p:txBody>
      </p:sp>
      <p:pic>
        <p:nvPicPr>
          <p:cNvPr id="5" name="Picture 4" descr="Three red stamps. The first two stamps denote classified and the last one denotes top secret.">
            <a:extLst>
              <a:ext uri="{FF2B5EF4-FFF2-40B4-BE49-F238E27FC236}">
                <a16:creationId xmlns:a16="http://schemas.microsoft.com/office/drawing/2014/main" id="{C8A1FFD8-F5CE-EB56-9231-855E7E4E1E73}"/>
              </a:ext>
            </a:extLst>
          </p:cNvPr>
          <p:cNvPicPr>
            <a:picLocks noChangeAspect="1"/>
          </p:cNvPicPr>
          <p:nvPr/>
        </p:nvPicPr>
        <p:blipFill>
          <a:blip r:embed="rId3"/>
          <a:stretch>
            <a:fillRect/>
          </a:stretch>
        </p:blipFill>
        <p:spPr>
          <a:xfrm>
            <a:off x="3236741" y="3980905"/>
            <a:ext cx="5718520" cy="1994274"/>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3391786" y="6072223"/>
            <a:ext cx="5895244" cy="221018"/>
          </a:xfrm>
        </p:spPr>
        <p:txBody>
          <a:bodyPr wrap="square" lIns="0" tIns="18000" rIns="0" bIns="18000" anchor="ctr" anchorCtr="0">
            <a:spAutoFit/>
          </a:bodyPr>
          <a:lstStyle/>
          <a:p>
            <a:pPr marL="0" indent="0">
              <a:buSzPts val="2400"/>
              <a:buNone/>
            </a:pPr>
            <a:r>
              <a:rPr lang="en-US" sz="1200" dirty="0" err="1"/>
              <a:t>TayebMEZAHDIA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172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8394" y="235265"/>
            <a:ext cx="10991021" cy="559572"/>
          </a:xfrm>
        </p:spPr>
        <p:txBody>
          <a:bodyPr wrap="square" lIns="0" tIns="18000" rIns="0" bIns="18000" anchor="ctr" anchorCtr="0">
            <a:spAutoFit/>
          </a:bodyPr>
          <a:lstStyle/>
          <a:p>
            <a:r>
              <a:rPr lang="en-US" sz="3400" spc="-500" dirty="0"/>
              <a:t>M A </a:t>
            </a:r>
            <a:r>
              <a:rPr lang="en-US" sz="3400" dirty="0"/>
              <a:t>C: Bell-</a:t>
            </a:r>
            <a:r>
              <a:rPr lang="en-US" sz="3400" dirty="0" err="1"/>
              <a:t>LaPadula</a:t>
            </a:r>
            <a:r>
              <a:rPr lang="en-US" sz="3400" dirty="0"/>
              <a:t> (2)</a:t>
            </a:r>
            <a:endParaRPr lang="en-US" sz="2600" noProof="0" dirty="0"/>
          </a:p>
        </p:txBody>
      </p:sp>
      <p:pic>
        <p:nvPicPr>
          <p:cNvPr id="8" name="Picture 7" descr="A cartoon illustration of Bell-LaPadula model by M A C.&#10;Long description is available in notes, press F6">
            <a:extLst>
              <a:ext uri="{FF2B5EF4-FFF2-40B4-BE49-F238E27FC236}">
                <a16:creationId xmlns:a16="http://schemas.microsoft.com/office/drawing/2014/main" id="{102E510F-86A6-537E-3CEF-EC7D843349B8}"/>
              </a:ext>
            </a:extLst>
          </p:cNvPr>
          <p:cNvPicPr>
            <a:picLocks noChangeAspect="1"/>
          </p:cNvPicPr>
          <p:nvPr/>
        </p:nvPicPr>
        <p:blipFill>
          <a:blip r:embed="rId3"/>
          <a:stretch>
            <a:fillRect/>
          </a:stretch>
        </p:blipFill>
        <p:spPr>
          <a:xfrm>
            <a:off x="1864186" y="1101686"/>
            <a:ext cx="8606505" cy="4637989"/>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1864186" y="6034658"/>
            <a:ext cx="5895244" cy="221018"/>
          </a:xfrm>
        </p:spPr>
        <p:txBody>
          <a:bodyPr wrap="square" lIns="0" tIns="18000" rIns="0" bIns="18000" anchor="ctr" anchorCtr="0">
            <a:spAutoFit/>
          </a:bodyPr>
          <a:lstStyle/>
          <a:p>
            <a:pPr marL="0" indent="0">
              <a:buSzPts val="2400"/>
              <a:buNone/>
            </a:pPr>
            <a:r>
              <a:rPr lang="en-US" sz="1200" dirty="0"/>
              <a:t>Aha-Soft/Shutterstock</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192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2FC0-55CA-D602-280E-1D2891490FDA}"/>
              </a:ext>
            </a:extLst>
          </p:cNvPr>
          <p:cNvSpPr>
            <a:spLocks noGrp="1"/>
          </p:cNvSpPr>
          <p:nvPr>
            <p:ph type="title"/>
          </p:nvPr>
        </p:nvSpPr>
        <p:spPr>
          <a:xfrm>
            <a:off x="640121" y="235265"/>
            <a:ext cx="10964504" cy="559572"/>
          </a:xfrm>
        </p:spPr>
        <p:txBody>
          <a:bodyPr wrap="square" lIns="0" tIns="18000" rIns="0" bIns="18000" anchor="ctr" anchorCtr="0">
            <a:spAutoFit/>
          </a:bodyPr>
          <a:lstStyle/>
          <a:p>
            <a:r>
              <a:rPr kumimoji="0" lang="en-US" sz="3400" b="1" i="0" u="none" strike="noStrike" kern="0" cap="none" spc="-500" normalizeH="0" baseline="0" noProof="0" dirty="0">
                <a:ln>
                  <a:noFill/>
                </a:ln>
                <a:solidFill>
                  <a:srgbClr val="007FA3"/>
                </a:solidFill>
                <a:effectLst/>
                <a:uLnTx/>
                <a:uFillTx/>
                <a:latin typeface="Arial"/>
                <a:cs typeface="Times New Roman"/>
                <a:sym typeface="Times New Roman"/>
              </a:rPr>
              <a:t>M A </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C: Bell-</a:t>
            </a:r>
            <a:r>
              <a:rPr kumimoji="0" lang="en-US" sz="3400" b="1" i="0" u="none" strike="noStrike" kern="0" cap="none" spc="0" normalizeH="0" baseline="0" noProof="0" dirty="0" err="1">
                <a:ln>
                  <a:noFill/>
                </a:ln>
                <a:solidFill>
                  <a:srgbClr val="007FA3"/>
                </a:solidFill>
                <a:effectLst/>
                <a:uLnTx/>
                <a:uFillTx/>
                <a:latin typeface="Arial"/>
                <a:cs typeface="Times New Roman"/>
                <a:sym typeface="Times New Roman"/>
              </a:rPr>
              <a:t>LaPadula</a:t>
            </a:r>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 (3)</a:t>
            </a:r>
            <a:endParaRPr lang="en-US" sz="2600" dirty="0"/>
          </a:p>
        </p:txBody>
      </p:sp>
      <p:pic>
        <p:nvPicPr>
          <p:cNvPr id="12" name="Picture 11" descr="The figure illustrates the Bell-LaPadula multilevel security model.&#10;Long description is available in notes, press F6">
            <a:extLst>
              <a:ext uri="{FF2B5EF4-FFF2-40B4-BE49-F238E27FC236}">
                <a16:creationId xmlns:a16="http://schemas.microsoft.com/office/drawing/2014/main" id="{830A74E8-754A-34A1-1EF3-0B9DBB123C4C}"/>
              </a:ext>
            </a:extLst>
          </p:cNvPr>
          <p:cNvPicPr>
            <a:picLocks noChangeAspect="1"/>
          </p:cNvPicPr>
          <p:nvPr/>
        </p:nvPicPr>
        <p:blipFill>
          <a:blip r:embed="rId3"/>
          <a:stretch>
            <a:fillRect/>
          </a:stretch>
        </p:blipFill>
        <p:spPr>
          <a:xfrm>
            <a:off x="1921610" y="1199313"/>
            <a:ext cx="8506441" cy="4490906"/>
          </a:xfrm>
          <a:prstGeom prst="rect">
            <a:avLst/>
          </a:prstGeom>
        </p:spPr>
      </p:pic>
      <p:sp>
        <p:nvSpPr>
          <p:cNvPr id="4" name="Content Placeholder 3">
            <a:extLst>
              <a:ext uri="{FF2B5EF4-FFF2-40B4-BE49-F238E27FC236}">
                <a16:creationId xmlns:a16="http://schemas.microsoft.com/office/drawing/2014/main" id="{DEC9E475-7E3B-4D11-77F9-AB410E54C1E7}"/>
              </a:ext>
            </a:extLst>
          </p:cNvPr>
          <p:cNvSpPr>
            <a:spLocks noGrp="1"/>
          </p:cNvSpPr>
          <p:nvPr>
            <p:ph sz="quarter" idx="14"/>
          </p:nvPr>
        </p:nvSpPr>
        <p:spPr>
          <a:xfrm>
            <a:off x="2997567" y="5947995"/>
            <a:ext cx="6343275" cy="313350"/>
          </a:xfrm>
        </p:spPr>
        <p:txBody>
          <a:bodyPr wrap="square" lIns="0" tIns="18000" rIns="0" bIns="18000" anchor="ctr" anchorCtr="0">
            <a:spAutoFit/>
          </a:bodyPr>
          <a:lstStyle/>
          <a:p>
            <a:pPr marL="0" indent="0">
              <a:buNone/>
            </a:pPr>
            <a:r>
              <a:rPr lang="en-US" sz="1800" dirty="0"/>
              <a:t>Figure 9-11. The Bell-</a:t>
            </a:r>
            <a:r>
              <a:rPr lang="en-US" sz="1800" dirty="0" err="1"/>
              <a:t>LaPadula</a:t>
            </a:r>
            <a:r>
              <a:rPr lang="en-US" sz="1800" dirty="0"/>
              <a:t> multilevel security model.</a:t>
            </a:r>
          </a:p>
        </p:txBody>
      </p:sp>
    </p:spTree>
    <p:extLst>
      <p:ext uri="{BB962C8B-B14F-4D97-AF65-F5344CB8AC3E}">
        <p14:creationId xmlns:p14="http://schemas.microsoft.com/office/powerpoint/2010/main" val="3519891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E09181-AA6E-DFC0-B0CA-92C5E9309800}"/>
              </a:ext>
            </a:extLst>
          </p:cNvPr>
          <p:cNvSpPr>
            <a:spLocks noGrp="1"/>
          </p:cNvSpPr>
          <p:nvPr>
            <p:ph type="title"/>
          </p:nvPr>
        </p:nvSpPr>
        <p:spPr>
          <a:xfrm>
            <a:off x="628399" y="235689"/>
            <a:ext cx="8245920" cy="559572"/>
          </a:xfrm>
        </p:spPr>
        <p:txBody>
          <a:bodyPr wrap="square" lIns="0" tIns="18000" rIns="0" bIns="18000" anchor="ctr" anchorCtr="0">
            <a:spAutoFit/>
          </a:bodyPr>
          <a:lstStyle/>
          <a:p>
            <a:r>
              <a:rPr lang="en-US" sz="3400" spc="-500" dirty="0"/>
              <a:t>M A </a:t>
            </a:r>
            <a:r>
              <a:rPr lang="en-US" sz="3400" dirty="0"/>
              <a:t>C: Biba (1)</a:t>
            </a:r>
          </a:p>
        </p:txBody>
      </p:sp>
      <p:sp>
        <p:nvSpPr>
          <p:cNvPr id="11" name="Content Placeholder 10">
            <a:extLst>
              <a:ext uri="{FF2B5EF4-FFF2-40B4-BE49-F238E27FC236}">
                <a16:creationId xmlns:a16="http://schemas.microsoft.com/office/drawing/2014/main" id="{029DC9D2-644E-7159-9A01-1D5540F85708}"/>
              </a:ext>
            </a:extLst>
          </p:cNvPr>
          <p:cNvSpPr>
            <a:spLocks noGrp="1"/>
          </p:cNvSpPr>
          <p:nvPr>
            <p:ph sz="quarter" idx="12"/>
          </p:nvPr>
        </p:nvSpPr>
        <p:spPr>
          <a:xfrm>
            <a:off x="628399" y="1066544"/>
            <a:ext cx="10976226" cy="1482901"/>
          </a:xfrm>
        </p:spPr>
        <p:txBody>
          <a:bodyPr wrap="square" lIns="0" tIns="18000" rIns="0" bIns="18000" anchor="ctr" anchorCtr="0">
            <a:spAutoFit/>
          </a:bodyPr>
          <a:lstStyle/>
          <a:p>
            <a:pPr marL="0" indent="0">
              <a:spcBef>
                <a:spcPts val="600"/>
              </a:spcBef>
              <a:buNone/>
            </a:pPr>
            <a:r>
              <a:rPr lang="en-US" sz="2800" b="1" dirty="0"/>
              <a:t>Integrity is everything</a:t>
            </a:r>
          </a:p>
          <a:p>
            <a:pPr marL="342900" indent="-342900">
              <a:spcBef>
                <a:spcPts val="600"/>
              </a:spcBef>
            </a:pPr>
            <a:r>
              <a:rPr lang="en-US" sz="2800" dirty="0"/>
              <a:t>We don’t want a corporal to edit the documents of the general</a:t>
            </a:r>
          </a:p>
          <a:p>
            <a:pPr marL="342900" indent="-342900">
              <a:spcBef>
                <a:spcPts val="600"/>
              </a:spcBef>
            </a:pPr>
            <a:r>
              <a:rPr lang="en-US" sz="2800" dirty="0"/>
              <a:t>Biba model is opposite of Bell-</a:t>
            </a:r>
            <a:r>
              <a:rPr lang="en-US" sz="2800" dirty="0" err="1"/>
              <a:t>LaPadula</a:t>
            </a:r>
            <a:r>
              <a:rPr lang="en-US" sz="2800" dirty="0"/>
              <a:t>: read up, write down</a:t>
            </a:r>
          </a:p>
        </p:txBody>
      </p:sp>
    </p:spTree>
    <p:extLst>
      <p:ext uri="{BB962C8B-B14F-4D97-AF65-F5344CB8AC3E}">
        <p14:creationId xmlns:p14="http://schemas.microsoft.com/office/powerpoint/2010/main" val="612789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8394" y="235265"/>
            <a:ext cx="10991021" cy="559572"/>
          </a:xfrm>
        </p:spPr>
        <p:txBody>
          <a:bodyPr wrap="square" lIns="0" tIns="18000" rIns="0" bIns="18000" anchor="ctr" anchorCtr="0">
            <a:spAutoFit/>
          </a:bodyPr>
          <a:lstStyle/>
          <a:p>
            <a:r>
              <a:rPr lang="en-US" sz="3400" spc="-500" dirty="0"/>
              <a:t>M A </a:t>
            </a:r>
            <a:r>
              <a:rPr lang="en-US" sz="3400" dirty="0"/>
              <a:t>C: Biba (2)</a:t>
            </a:r>
            <a:endParaRPr lang="en-US" sz="2600" noProof="0" dirty="0"/>
          </a:p>
        </p:txBody>
      </p:sp>
      <p:pic>
        <p:nvPicPr>
          <p:cNvPr id="3" name="Picture 2" descr="A cartoon illustration of Bell-LaPadula model by M A C.&#10;Long description is available in notes, press F6">
            <a:extLst>
              <a:ext uri="{FF2B5EF4-FFF2-40B4-BE49-F238E27FC236}">
                <a16:creationId xmlns:a16="http://schemas.microsoft.com/office/drawing/2014/main" id="{2F54B682-7FA3-ECCA-8A1D-A8503C67E295}"/>
              </a:ext>
            </a:extLst>
          </p:cNvPr>
          <p:cNvPicPr>
            <a:picLocks noChangeAspect="1"/>
          </p:cNvPicPr>
          <p:nvPr/>
        </p:nvPicPr>
        <p:blipFill>
          <a:blip r:embed="rId3"/>
          <a:stretch>
            <a:fillRect/>
          </a:stretch>
        </p:blipFill>
        <p:spPr>
          <a:xfrm>
            <a:off x="1726152" y="1291530"/>
            <a:ext cx="8867291" cy="4548896"/>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1864186" y="6034658"/>
            <a:ext cx="5895244" cy="221018"/>
          </a:xfrm>
        </p:spPr>
        <p:txBody>
          <a:bodyPr wrap="square" lIns="0" tIns="18000" rIns="0" bIns="18000" anchor="ctr" anchorCtr="0">
            <a:spAutoFit/>
          </a:bodyPr>
          <a:lstStyle/>
          <a:p>
            <a:pPr marL="0" indent="0">
              <a:buSzPts val="2400"/>
              <a:buNone/>
            </a:pPr>
            <a:r>
              <a:rPr lang="en-US" sz="1200" dirty="0"/>
              <a:t>Aha-Soft/Shutterstock</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180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B4DD-26DD-69B2-838A-37CCB63D0438}"/>
              </a:ext>
            </a:extLst>
          </p:cNvPr>
          <p:cNvSpPr>
            <a:spLocks noGrp="1"/>
          </p:cNvSpPr>
          <p:nvPr>
            <p:ph type="title"/>
          </p:nvPr>
        </p:nvSpPr>
        <p:spPr>
          <a:xfrm>
            <a:off x="630297" y="245571"/>
            <a:ext cx="10937816" cy="559572"/>
          </a:xfrm>
        </p:spPr>
        <p:txBody>
          <a:bodyPr wrap="square" lIns="0" tIns="18000" rIns="0" bIns="18000" anchor="ctr" anchorCtr="0">
            <a:spAutoFit/>
          </a:bodyPr>
          <a:lstStyle/>
          <a:p>
            <a:r>
              <a:rPr lang="en-US" sz="3400" dirty="0"/>
              <a:t>Security Domains</a:t>
            </a:r>
          </a:p>
        </p:txBody>
      </p:sp>
      <p:sp>
        <p:nvSpPr>
          <p:cNvPr id="4" name="Content Placeholder 3">
            <a:extLst>
              <a:ext uri="{FF2B5EF4-FFF2-40B4-BE49-F238E27FC236}">
                <a16:creationId xmlns:a16="http://schemas.microsoft.com/office/drawing/2014/main" id="{8FD3F19D-E8E0-7258-159D-2DDC28B399B5}"/>
              </a:ext>
            </a:extLst>
          </p:cNvPr>
          <p:cNvSpPr>
            <a:spLocks noGrp="1"/>
          </p:cNvSpPr>
          <p:nvPr>
            <p:ph sz="quarter" idx="13"/>
          </p:nvPr>
        </p:nvSpPr>
        <p:spPr>
          <a:xfrm>
            <a:off x="630297" y="1068132"/>
            <a:ext cx="10937816" cy="1405957"/>
          </a:xfrm>
        </p:spPr>
        <p:txBody>
          <a:bodyPr wrap="square" lIns="0" tIns="18000" rIns="0" bIns="18000" anchor="ctr" anchorCtr="0">
            <a:spAutoFit/>
          </a:bodyPr>
          <a:lstStyle/>
          <a:p>
            <a:pPr marL="0" indent="0">
              <a:spcBef>
                <a:spcPts val="600"/>
              </a:spcBef>
              <a:buSzPts val="2400"/>
              <a:buNone/>
            </a:pPr>
            <a:r>
              <a:rPr lang="en-US" sz="2800" dirty="0"/>
              <a:t>We focus mostly on systems with multiple, mutually non-trusting security domains</a:t>
            </a:r>
          </a:p>
          <a:p>
            <a:pPr marL="0" indent="0">
              <a:spcBef>
                <a:spcPts val="600"/>
              </a:spcBef>
              <a:buSzPts val="2400"/>
              <a:buNone/>
            </a:pPr>
            <a:r>
              <a:rPr lang="en-US" sz="2800" dirty="0"/>
              <a:t>Process / kernel / hypervisors / trusted execution environments / etc.</a:t>
            </a:r>
          </a:p>
        </p:txBody>
      </p:sp>
      <p:sp>
        <p:nvSpPr>
          <p:cNvPr id="3" name="Content Placeholder 2">
            <a:extLst>
              <a:ext uri="{FF2B5EF4-FFF2-40B4-BE49-F238E27FC236}">
                <a16:creationId xmlns:a16="http://schemas.microsoft.com/office/drawing/2014/main" id="{7BE1FB3E-127A-9032-A899-EC245DFCADB5}"/>
              </a:ext>
            </a:extLst>
          </p:cNvPr>
          <p:cNvSpPr>
            <a:spLocks noGrp="1"/>
          </p:cNvSpPr>
          <p:nvPr>
            <p:ph sz="quarter" idx="14"/>
          </p:nvPr>
        </p:nvSpPr>
        <p:spPr>
          <a:xfrm>
            <a:off x="623888" y="2622509"/>
            <a:ext cx="10937816" cy="467239"/>
          </a:xfrm>
        </p:spPr>
        <p:txBody>
          <a:bodyPr wrap="square" lIns="0" tIns="18000" rIns="0" bIns="18000" anchor="ctr" anchorCtr="0">
            <a:spAutoFit/>
          </a:bodyPr>
          <a:lstStyle/>
          <a:p>
            <a:pPr marL="485775" lvl="1" indent="-485775">
              <a:buSzPts val="2400"/>
              <a:buNone/>
            </a:pPr>
            <a:r>
              <a:rPr lang="en-US" sz="2800" dirty="0"/>
              <a:t>So: not simple embedded devices with a single security domain</a:t>
            </a:r>
          </a:p>
        </p:txBody>
      </p:sp>
      <p:pic>
        <p:nvPicPr>
          <p:cNvPr id="6" name="Picture 5" descr="A vector image of Great Wall of China.">
            <a:extLst>
              <a:ext uri="{FF2B5EF4-FFF2-40B4-BE49-F238E27FC236}">
                <a16:creationId xmlns:a16="http://schemas.microsoft.com/office/drawing/2014/main" id="{696820DE-F41F-DC84-9837-9377A6786A89}"/>
              </a:ext>
            </a:extLst>
          </p:cNvPr>
          <p:cNvPicPr>
            <a:picLocks noChangeAspect="1"/>
          </p:cNvPicPr>
          <p:nvPr/>
        </p:nvPicPr>
        <p:blipFill>
          <a:blip r:embed="rId3"/>
          <a:stretch>
            <a:fillRect/>
          </a:stretch>
        </p:blipFill>
        <p:spPr>
          <a:xfrm>
            <a:off x="4323106" y="3482463"/>
            <a:ext cx="3545788" cy="2341475"/>
          </a:xfrm>
          <a:prstGeom prst="rect">
            <a:avLst/>
          </a:prstGeom>
        </p:spPr>
      </p:pic>
      <p:sp>
        <p:nvSpPr>
          <p:cNvPr id="7" name="Content Placeholder 6">
            <a:extLst>
              <a:ext uri="{FF2B5EF4-FFF2-40B4-BE49-F238E27FC236}">
                <a16:creationId xmlns:a16="http://schemas.microsoft.com/office/drawing/2014/main" id="{634F927E-AA0B-203E-A93B-0BADF6A87E0F}"/>
              </a:ext>
            </a:extLst>
          </p:cNvPr>
          <p:cNvSpPr>
            <a:spLocks noGrp="1"/>
          </p:cNvSpPr>
          <p:nvPr>
            <p:ph sz="quarter" idx="17"/>
          </p:nvPr>
        </p:nvSpPr>
        <p:spPr>
          <a:xfrm>
            <a:off x="4323106" y="5939090"/>
            <a:ext cx="2165656" cy="221018"/>
          </a:xfrm>
        </p:spPr>
        <p:txBody>
          <a:bodyPr wrap="square" lIns="0" tIns="18000" rIns="0" bIns="18000" anchor="ctr" anchorCtr="0">
            <a:spAutoFit/>
          </a:bodyPr>
          <a:lstStyle/>
          <a:p>
            <a:pPr marL="485775" lvl="1" indent="-485775">
              <a:buSzPts val="2400"/>
              <a:buNone/>
            </a:pPr>
            <a:r>
              <a:rPr lang="en-US" sz="1200" dirty="0" err="1"/>
              <a:t>Morphart</a:t>
            </a:r>
            <a:r>
              <a:rPr lang="en-US" sz="1200" dirty="0"/>
              <a:t> Creation/Shutterstock</a:t>
            </a:r>
          </a:p>
        </p:txBody>
      </p:sp>
    </p:spTree>
    <p:extLst>
      <p:ext uri="{BB962C8B-B14F-4D97-AF65-F5344CB8AC3E}">
        <p14:creationId xmlns:p14="http://schemas.microsoft.com/office/powerpoint/2010/main" val="172488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CE09181-AA6E-DFC0-B0CA-92C5E9309800}"/>
              </a:ext>
            </a:extLst>
          </p:cNvPr>
          <p:cNvSpPr>
            <a:spLocks noGrp="1"/>
          </p:cNvSpPr>
          <p:nvPr>
            <p:ph type="title"/>
          </p:nvPr>
        </p:nvSpPr>
        <p:spPr>
          <a:xfrm>
            <a:off x="604950" y="235689"/>
            <a:ext cx="10999675" cy="559572"/>
          </a:xfrm>
        </p:spPr>
        <p:txBody>
          <a:bodyPr wrap="square" lIns="0" tIns="18000" rIns="0" bIns="18000" anchor="ctr" anchorCtr="0">
            <a:spAutoFit/>
          </a:bodyPr>
          <a:lstStyle/>
          <a:p>
            <a:r>
              <a:rPr lang="en-US" sz="3400" spc="-500" dirty="0"/>
              <a:t>M A </a:t>
            </a:r>
            <a:r>
              <a:rPr lang="en-US" sz="3400" dirty="0"/>
              <a:t>C versus </a:t>
            </a:r>
            <a:r>
              <a:rPr lang="en-US" sz="3400" spc="-500" dirty="0"/>
              <a:t>D A </a:t>
            </a:r>
            <a:r>
              <a:rPr lang="en-US" sz="3400" dirty="0"/>
              <a:t>C (2 of 2)</a:t>
            </a:r>
          </a:p>
        </p:txBody>
      </p:sp>
      <p:sp>
        <p:nvSpPr>
          <p:cNvPr id="11" name="Content Placeholder 10">
            <a:extLst>
              <a:ext uri="{FF2B5EF4-FFF2-40B4-BE49-F238E27FC236}">
                <a16:creationId xmlns:a16="http://schemas.microsoft.com/office/drawing/2014/main" id="{029DC9D2-644E-7159-9A01-1D5540F85708}"/>
              </a:ext>
            </a:extLst>
          </p:cNvPr>
          <p:cNvSpPr>
            <a:spLocks noGrp="1"/>
          </p:cNvSpPr>
          <p:nvPr>
            <p:ph sz="quarter" idx="12"/>
          </p:nvPr>
        </p:nvSpPr>
        <p:spPr>
          <a:xfrm>
            <a:off x="604950" y="1110908"/>
            <a:ext cx="10999675" cy="1990733"/>
          </a:xfrm>
        </p:spPr>
        <p:txBody>
          <a:bodyPr wrap="square" lIns="0" tIns="18000" rIns="0" bIns="18000" anchor="ctr" anchorCtr="0">
            <a:spAutoFit/>
          </a:bodyPr>
          <a:lstStyle/>
          <a:p>
            <a:pPr marL="0" indent="0">
              <a:spcBef>
                <a:spcPts val="600"/>
              </a:spcBef>
              <a:buNone/>
            </a:pPr>
            <a:r>
              <a:rPr lang="en-US" sz="2800" dirty="0"/>
              <a:t>Note that </a:t>
            </a:r>
            <a:r>
              <a:rPr lang="en-US" sz="2800" spc="-300" dirty="0"/>
              <a:t>M A </a:t>
            </a:r>
            <a:r>
              <a:rPr lang="en-US" sz="2800" dirty="0"/>
              <a:t>C and </a:t>
            </a:r>
            <a:r>
              <a:rPr lang="en-US" sz="2800" spc="-300" dirty="0"/>
              <a:t>D A </a:t>
            </a:r>
            <a:r>
              <a:rPr lang="en-US" sz="2800" dirty="0"/>
              <a:t>C can be implemented in different ways</a:t>
            </a:r>
          </a:p>
          <a:p>
            <a:pPr marL="0" indent="0">
              <a:spcBef>
                <a:spcPts val="600"/>
              </a:spcBef>
              <a:buNone/>
            </a:pPr>
            <a:r>
              <a:rPr lang="en-US" sz="2800" dirty="0"/>
              <a:t>For instance, Bell-</a:t>
            </a:r>
            <a:r>
              <a:rPr lang="en-US" sz="2800" dirty="0" err="1"/>
              <a:t>LaPadula</a:t>
            </a:r>
            <a:r>
              <a:rPr lang="en-US" sz="2800" dirty="0"/>
              <a:t> can be implemented with</a:t>
            </a:r>
          </a:p>
          <a:p>
            <a:pPr marL="342900" indent="-342900">
              <a:spcBef>
                <a:spcPts val="600"/>
              </a:spcBef>
            </a:pPr>
            <a:r>
              <a:rPr lang="en-US" sz="2800" dirty="0"/>
              <a:t>Capabilities</a:t>
            </a:r>
          </a:p>
          <a:p>
            <a:pPr marL="342900" indent="-342900">
              <a:spcBef>
                <a:spcPts val="600"/>
              </a:spcBef>
            </a:pPr>
            <a:r>
              <a:rPr lang="en-US" sz="2800" spc="-300" dirty="0"/>
              <a:t>A C </a:t>
            </a:r>
            <a:r>
              <a:rPr lang="en-US" sz="2800" dirty="0"/>
              <a:t>L</a:t>
            </a:r>
          </a:p>
        </p:txBody>
      </p:sp>
    </p:spTree>
    <p:extLst>
      <p:ext uri="{BB962C8B-B14F-4D97-AF65-F5344CB8AC3E}">
        <p14:creationId xmlns:p14="http://schemas.microsoft.com/office/powerpoint/2010/main" val="1024763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5D38-C30A-2CE0-8C22-8E600454F633}"/>
              </a:ext>
            </a:extLst>
          </p:cNvPr>
          <p:cNvSpPr>
            <a:spLocks noGrp="1"/>
          </p:cNvSpPr>
          <p:nvPr>
            <p:ph type="title"/>
          </p:nvPr>
        </p:nvSpPr>
        <p:spPr>
          <a:xfrm>
            <a:off x="628398" y="235689"/>
            <a:ext cx="10976227" cy="559572"/>
          </a:xfrm>
        </p:spPr>
        <p:txBody>
          <a:bodyPr wrap="square" lIns="0" tIns="18000" rIns="0" bIns="18000" anchor="ctr" anchorCtr="0">
            <a:spAutoFit/>
          </a:bodyPr>
          <a:lstStyle/>
          <a:p>
            <a:r>
              <a:rPr lang="en-US" sz="3400" dirty="0"/>
              <a:t>Cryptography (1)</a:t>
            </a:r>
          </a:p>
        </p:txBody>
      </p:sp>
      <p:sp>
        <p:nvSpPr>
          <p:cNvPr id="3" name="Content Placeholder 2">
            <a:extLst>
              <a:ext uri="{FF2B5EF4-FFF2-40B4-BE49-F238E27FC236}">
                <a16:creationId xmlns:a16="http://schemas.microsoft.com/office/drawing/2014/main" id="{1B756598-0063-4E35-5EA3-57BD48F5A399}"/>
              </a:ext>
            </a:extLst>
          </p:cNvPr>
          <p:cNvSpPr>
            <a:spLocks noGrp="1"/>
          </p:cNvSpPr>
          <p:nvPr>
            <p:ph sz="quarter" idx="12"/>
          </p:nvPr>
        </p:nvSpPr>
        <p:spPr>
          <a:xfrm>
            <a:off x="628398" y="1063843"/>
            <a:ext cx="10976227" cy="1913789"/>
          </a:xfrm>
        </p:spPr>
        <p:txBody>
          <a:bodyPr wrap="square" lIns="0" tIns="18000" rIns="0" bIns="18000" anchor="ctr" anchorCtr="0">
            <a:spAutoFit/>
          </a:bodyPr>
          <a:lstStyle/>
          <a:p>
            <a:pPr marL="0" indent="0">
              <a:spcBef>
                <a:spcPts val="600"/>
              </a:spcBef>
              <a:buNone/>
            </a:pPr>
            <a:r>
              <a:rPr lang="en-US" sz="2800" dirty="0"/>
              <a:t>Goal: </a:t>
            </a:r>
          </a:p>
          <a:p>
            <a:pPr marL="285750" indent="-285750">
              <a:spcBef>
                <a:spcPts val="600"/>
              </a:spcBef>
              <a:buSzPts val="2400"/>
            </a:pPr>
            <a:r>
              <a:rPr lang="en-US" sz="2800" dirty="0"/>
              <a:t>Take a message or file (“plaintext”) and encrypt it into ciphertext</a:t>
            </a:r>
          </a:p>
          <a:p>
            <a:pPr marL="285750" indent="-285750">
              <a:spcBef>
                <a:spcPts val="600"/>
              </a:spcBef>
              <a:buSzPts val="2400"/>
            </a:pPr>
            <a:r>
              <a:rPr lang="en-US" sz="2800" dirty="0"/>
              <a:t>Such that only authorized people know how to convert it back to plaintext</a:t>
            </a:r>
          </a:p>
        </p:txBody>
      </p:sp>
      <p:sp>
        <p:nvSpPr>
          <p:cNvPr id="4" name="Content Placeholder 3">
            <a:extLst>
              <a:ext uri="{FF2B5EF4-FFF2-40B4-BE49-F238E27FC236}">
                <a16:creationId xmlns:a16="http://schemas.microsoft.com/office/drawing/2014/main" id="{178F9C68-6502-C940-8752-78A9357DCDE4}"/>
              </a:ext>
            </a:extLst>
          </p:cNvPr>
          <p:cNvSpPr>
            <a:spLocks noGrp="1"/>
          </p:cNvSpPr>
          <p:nvPr>
            <p:ph sz="quarter" idx="13"/>
          </p:nvPr>
        </p:nvSpPr>
        <p:spPr>
          <a:xfrm>
            <a:off x="628398" y="3174885"/>
            <a:ext cx="10976227" cy="1913789"/>
          </a:xfrm>
        </p:spPr>
        <p:txBody>
          <a:bodyPr wrap="square" lIns="0" tIns="18000" rIns="0" bIns="18000" anchor="ctr" anchorCtr="0">
            <a:spAutoFit/>
          </a:bodyPr>
          <a:lstStyle/>
          <a:p>
            <a:pPr marL="0" indent="0">
              <a:spcBef>
                <a:spcPts val="600"/>
              </a:spcBef>
              <a:buNone/>
            </a:pPr>
            <a:r>
              <a:rPr lang="en-US" sz="2800" b="1" dirty="0" err="1"/>
              <a:t>Kerckhoffs</a:t>
            </a:r>
            <a:r>
              <a:rPr lang="en-US" sz="2800" b="1" dirty="0"/>
              <a:t> principle:</a:t>
            </a:r>
          </a:p>
          <a:p>
            <a:pPr marL="342900" indent="-342900">
              <a:spcBef>
                <a:spcPts val="600"/>
              </a:spcBef>
              <a:buSzPts val="2400"/>
            </a:pPr>
            <a:r>
              <a:rPr lang="en-US" sz="2800" dirty="0"/>
              <a:t>Encryption/decryption </a:t>
            </a:r>
            <a:r>
              <a:rPr lang="en-US" sz="2800" i="1" dirty="0"/>
              <a:t>algorithms</a:t>
            </a:r>
            <a:r>
              <a:rPr lang="en-US" sz="2800" dirty="0"/>
              <a:t> should be public--only </a:t>
            </a:r>
            <a:r>
              <a:rPr lang="en-US" sz="2800" b="1" dirty="0"/>
              <a:t>key</a:t>
            </a:r>
            <a:r>
              <a:rPr lang="en-US" sz="2800" dirty="0"/>
              <a:t> should be secret</a:t>
            </a:r>
          </a:p>
          <a:p>
            <a:pPr marL="342900" indent="-342900">
              <a:spcBef>
                <a:spcPts val="600"/>
              </a:spcBef>
              <a:buSzPts val="2400"/>
            </a:pPr>
            <a:r>
              <a:rPr lang="en-US" sz="2800" dirty="0"/>
              <a:t>“Security by obscurity” is a bad idea</a:t>
            </a:r>
          </a:p>
        </p:txBody>
      </p:sp>
    </p:spTree>
    <p:extLst>
      <p:ext uri="{BB962C8B-B14F-4D97-AF65-F5344CB8AC3E}">
        <p14:creationId xmlns:p14="http://schemas.microsoft.com/office/powerpoint/2010/main" val="15656113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5D38-C30A-2CE0-8C22-8E600454F633}"/>
              </a:ext>
            </a:extLst>
          </p:cNvPr>
          <p:cNvSpPr>
            <a:spLocks noGrp="1"/>
          </p:cNvSpPr>
          <p:nvPr>
            <p:ph type="title"/>
          </p:nvPr>
        </p:nvSpPr>
        <p:spPr>
          <a:xfrm>
            <a:off x="616678" y="235689"/>
            <a:ext cx="10964501" cy="559572"/>
          </a:xfrm>
        </p:spPr>
        <p:txBody>
          <a:bodyPr wrap="square" lIns="0" tIns="18000" rIns="0" bIns="18000" anchor="ctr" anchorCtr="0">
            <a:spAutoFit/>
          </a:bodyPr>
          <a:lstStyle/>
          <a:p>
            <a:r>
              <a:rPr lang="en-US" sz="3400" dirty="0"/>
              <a:t>Cryptography (2)</a:t>
            </a:r>
          </a:p>
        </p:txBody>
      </p:sp>
      <p:pic>
        <p:nvPicPr>
          <p:cNvPr id="6" name="Picture 5" descr="The figure illustrates the relationship between the plaintext and the ciphertext.&#10;Long description is available in notes, Press F6.">
            <a:extLst>
              <a:ext uri="{FF2B5EF4-FFF2-40B4-BE49-F238E27FC236}">
                <a16:creationId xmlns:a16="http://schemas.microsoft.com/office/drawing/2014/main" id="{CD4AE400-CA5E-C584-509E-72DAC9E3901C}"/>
              </a:ext>
            </a:extLst>
          </p:cNvPr>
          <p:cNvPicPr>
            <a:picLocks noChangeAspect="1"/>
          </p:cNvPicPr>
          <p:nvPr/>
        </p:nvPicPr>
        <p:blipFill>
          <a:blip r:embed="rId3"/>
          <a:stretch>
            <a:fillRect/>
          </a:stretch>
        </p:blipFill>
        <p:spPr>
          <a:xfrm>
            <a:off x="2058771" y="2164356"/>
            <a:ext cx="8074458" cy="2860055"/>
          </a:xfrm>
          <a:prstGeom prst="rect">
            <a:avLst/>
          </a:prstGeom>
        </p:spPr>
      </p:pic>
      <p:sp>
        <p:nvSpPr>
          <p:cNvPr id="3" name="Content Placeholder 2">
            <a:extLst>
              <a:ext uri="{FF2B5EF4-FFF2-40B4-BE49-F238E27FC236}">
                <a16:creationId xmlns:a16="http://schemas.microsoft.com/office/drawing/2014/main" id="{1B756598-0063-4E35-5EA3-57BD48F5A399}"/>
              </a:ext>
            </a:extLst>
          </p:cNvPr>
          <p:cNvSpPr>
            <a:spLocks noGrp="1"/>
          </p:cNvSpPr>
          <p:nvPr>
            <p:ph sz="quarter" idx="12"/>
          </p:nvPr>
        </p:nvSpPr>
        <p:spPr>
          <a:xfrm>
            <a:off x="2821957" y="5546594"/>
            <a:ext cx="6600835" cy="313350"/>
          </a:xfrm>
        </p:spPr>
        <p:txBody>
          <a:bodyPr wrap="square" lIns="0" tIns="18000" rIns="0" bIns="18000" anchor="ctr" anchorCtr="0">
            <a:spAutoFit/>
          </a:bodyPr>
          <a:lstStyle/>
          <a:p>
            <a:pPr marL="0" indent="0">
              <a:spcBef>
                <a:spcPts val="600"/>
              </a:spcBef>
              <a:buNone/>
            </a:pPr>
            <a:r>
              <a:rPr lang="en-US" sz="1800" dirty="0"/>
              <a:t>Figure 9.12 Relationship between the plaintext and the ciphertext</a:t>
            </a:r>
          </a:p>
        </p:txBody>
      </p:sp>
    </p:spTree>
    <p:extLst>
      <p:ext uri="{BB962C8B-B14F-4D97-AF65-F5344CB8AC3E}">
        <p14:creationId xmlns:p14="http://schemas.microsoft.com/office/powerpoint/2010/main" val="4109313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F897-B656-3EFD-E26B-069D54C08988}"/>
              </a:ext>
            </a:extLst>
          </p:cNvPr>
          <p:cNvSpPr>
            <a:spLocks noGrp="1"/>
          </p:cNvSpPr>
          <p:nvPr>
            <p:ph type="title"/>
          </p:nvPr>
        </p:nvSpPr>
        <p:spPr>
          <a:xfrm>
            <a:off x="640121" y="235689"/>
            <a:ext cx="10964503" cy="559572"/>
          </a:xfrm>
        </p:spPr>
        <p:txBody>
          <a:bodyPr wrap="square" lIns="0" tIns="18000" rIns="0" bIns="18000" anchor="ctr" anchorCtr="0">
            <a:spAutoFit/>
          </a:bodyPr>
          <a:lstStyle/>
          <a:p>
            <a:r>
              <a:rPr lang="en-US" sz="3400" dirty="0"/>
              <a:t>Cryptography (3)</a:t>
            </a:r>
          </a:p>
        </p:txBody>
      </p:sp>
      <p:sp>
        <p:nvSpPr>
          <p:cNvPr id="3" name="Content Placeholder 2">
            <a:extLst>
              <a:ext uri="{FF2B5EF4-FFF2-40B4-BE49-F238E27FC236}">
                <a16:creationId xmlns:a16="http://schemas.microsoft.com/office/drawing/2014/main" id="{F9B4E330-B575-AA29-07E4-C3DF51720319}"/>
              </a:ext>
            </a:extLst>
          </p:cNvPr>
          <p:cNvSpPr>
            <a:spLocks noGrp="1"/>
          </p:cNvSpPr>
          <p:nvPr>
            <p:ph sz="quarter" idx="12"/>
          </p:nvPr>
        </p:nvSpPr>
        <p:spPr>
          <a:xfrm>
            <a:off x="640121" y="1143300"/>
            <a:ext cx="10964503" cy="1482901"/>
          </a:xfrm>
        </p:spPr>
        <p:txBody>
          <a:bodyPr wrap="square" lIns="0" tIns="18000" rIns="0" bIns="18000" anchor="ctr" anchorCtr="0">
            <a:spAutoFit/>
          </a:bodyPr>
          <a:lstStyle/>
          <a:p>
            <a:pPr marL="0" indent="0">
              <a:spcBef>
                <a:spcPts val="600"/>
              </a:spcBef>
              <a:buNone/>
            </a:pPr>
            <a:r>
              <a:rPr lang="en-US" sz="2800" dirty="0"/>
              <a:t>Symmetric / secret-key crypto</a:t>
            </a:r>
          </a:p>
          <a:p>
            <a:pPr marL="342900" indent="-342900">
              <a:spcBef>
                <a:spcPts val="600"/>
              </a:spcBef>
              <a:buSzPts val="2400"/>
            </a:pPr>
            <a:r>
              <a:rPr lang="en-US" sz="2800" dirty="0"/>
              <a:t>Decryption key same as or easy to obtain from the encryption key</a:t>
            </a:r>
          </a:p>
          <a:p>
            <a:pPr marL="342900" indent="-342900">
              <a:spcBef>
                <a:spcPts val="600"/>
              </a:spcBef>
              <a:buSzPts val="2400"/>
            </a:pPr>
            <a:r>
              <a:rPr lang="en-US" sz="2800" dirty="0"/>
              <a:t>Example: </a:t>
            </a:r>
            <a:r>
              <a:rPr lang="en-US" sz="2800" spc="-300" dirty="0"/>
              <a:t>A E </a:t>
            </a:r>
            <a:r>
              <a:rPr lang="en-US" sz="2800" dirty="0"/>
              <a:t>S</a:t>
            </a:r>
          </a:p>
        </p:txBody>
      </p:sp>
      <p:sp>
        <p:nvSpPr>
          <p:cNvPr id="4" name="Content Placeholder 3">
            <a:extLst>
              <a:ext uri="{FF2B5EF4-FFF2-40B4-BE49-F238E27FC236}">
                <a16:creationId xmlns:a16="http://schemas.microsoft.com/office/drawing/2014/main" id="{BBDC8625-F086-659A-BEE1-C542E6C62FE8}"/>
              </a:ext>
            </a:extLst>
          </p:cNvPr>
          <p:cNvSpPr>
            <a:spLocks noGrp="1"/>
          </p:cNvSpPr>
          <p:nvPr>
            <p:ph sz="quarter" idx="13"/>
          </p:nvPr>
        </p:nvSpPr>
        <p:spPr>
          <a:xfrm>
            <a:off x="640121" y="2738599"/>
            <a:ext cx="10964503" cy="2421620"/>
          </a:xfrm>
        </p:spPr>
        <p:txBody>
          <a:bodyPr wrap="square" lIns="0" tIns="18000" rIns="0" bIns="18000" anchor="ctr" anchorCtr="0">
            <a:spAutoFit/>
          </a:bodyPr>
          <a:lstStyle/>
          <a:p>
            <a:pPr marL="0" indent="0">
              <a:spcBef>
                <a:spcPts val="600"/>
              </a:spcBef>
              <a:buNone/>
            </a:pPr>
            <a:r>
              <a:rPr lang="en-US" sz="2800" dirty="0"/>
              <a:t>Public-key crypto</a:t>
            </a:r>
          </a:p>
          <a:p>
            <a:pPr marL="342900" indent="-342900">
              <a:spcBef>
                <a:spcPts val="600"/>
              </a:spcBef>
              <a:buSzPts val="2400"/>
            </a:pPr>
            <a:r>
              <a:rPr lang="en-US" sz="2800" dirty="0"/>
              <a:t>Distinct keys are used: one private, one public</a:t>
            </a:r>
          </a:p>
          <a:p>
            <a:pPr marL="342900" indent="-342900">
              <a:spcBef>
                <a:spcPts val="600"/>
              </a:spcBef>
              <a:buSzPts val="2400"/>
            </a:pPr>
            <a:r>
              <a:rPr lang="en-US" sz="2800" dirty="0"/>
              <a:t>Given a well-chosen encryption key, it is virtually impossible to discover the corresponding decryption key</a:t>
            </a:r>
          </a:p>
          <a:p>
            <a:pPr marL="342900" indent="-342900">
              <a:spcBef>
                <a:spcPts val="600"/>
              </a:spcBef>
              <a:buSzPts val="2400"/>
            </a:pPr>
            <a:r>
              <a:rPr lang="en-US" sz="2800" dirty="0"/>
              <a:t>Example: </a:t>
            </a:r>
            <a:r>
              <a:rPr lang="en-US" sz="2800" spc="-300" dirty="0"/>
              <a:t>R A </a:t>
            </a:r>
            <a:r>
              <a:rPr lang="en-US" sz="2800" dirty="0"/>
              <a:t>S, Diffie-Hellman</a:t>
            </a:r>
          </a:p>
        </p:txBody>
      </p:sp>
      <p:sp>
        <p:nvSpPr>
          <p:cNvPr id="5" name="Content Placeholder 4">
            <a:extLst>
              <a:ext uri="{FF2B5EF4-FFF2-40B4-BE49-F238E27FC236}">
                <a16:creationId xmlns:a16="http://schemas.microsoft.com/office/drawing/2014/main" id="{0E02CC0F-6890-2FB0-9061-A3BA9C5A1822}"/>
              </a:ext>
            </a:extLst>
          </p:cNvPr>
          <p:cNvSpPr>
            <a:spLocks noGrp="1"/>
          </p:cNvSpPr>
          <p:nvPr>
            <p:ph sz="quarter" idx="14"/>
          </p:nvPr>
        </p:nvSpPr>
        <p:spPr>
          <a:xfrm>
            <a:off x="640121" y="5327901"/>
            <a:ext cx="10964503" cy="467239"/>
          </a:xfrm>
        </p:spPr>
        <p:txBody>
          <a:bodyPr wrap="square" lIns="0" tIns="18000" rIns="0" bIns="18000" anchor="ctr" anchorCtr="0">
            <a:spAutoFit/>
          </a:bodyPr>
          <a:lstStyle/>
          <a:p>
            <a:pPr marL="0" indent="0">
              <a:buNone/>
            </a:pPr>
            <a:r>
              <a:rPr lang="en-US" sz="2800" dirty="0"/>
              <a:t>Public key crypto is nice, but </a:t>
            </a:r>
            <a:r>
              <a:rPr lang="en-US" sz="2800" i="1" dirty="0"/>
              <a:t>much</a:t>
            </a:r>
            <a:r>
              <a:rPr lang="en-US" sz="2800" dirty="0"/>
              <a:t> slower than secret-key crypto</a:t>
            </a:r>
          </a:p>
        </p:txBody>
      </p:sp>
    </p:spTree>
    <p:extLst>
      <p:ext uri="{BB962C8B-B14F-4D97-AF65-F5344CB8AC3E}">
        <p14:creationId xmlns:p14="http://schemas.microsoft.com/office/powerpoint/2010/main" val="1765386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F897-B656-3EFD-E26B-069D54C08988}"/>
              </a:ext>
            </a:extLst>
          </p:cNvPr>
          <p:cNvSpPr>
            <a:spLocks noGrp="1"/>
          </p:cNvSpPr>
          <p:nvPr>
            <p:ph type="title"/>
          </p:nvPr>
        </p:nvSpPr>
        <p:spPr>
          <a:xfrm>
            <a:off x="640123" y="235689"/>
            <a:ext cx="10964501" cy="559572"/>
          </a:xfrm>
        </p:spPr>
        <p:txBody>
          <a:bodyPr wrap="square" lIns="0" tIns="18000" rIns="0" bIns="18000" anchor="ctr" anchorCtr="0">
            <a:spAutoFit/>
          </a:bodyPr>
          <a:lstStyle/>
          <a:p>
            <a:r>
              <a:rPr lang="en-US" sz="3400" dirty="0"/>
              <a:t>Digital Signatures</a:t>
            </a:r>
          </a:p>
        </p:txBody>
      </p:sp>
      <p:pic>
        <p:nvPicPr>
          <p:cNvPr id="7" name="Picture 6" descr="A two-part illustration of digital signatures. The first illustration shows computing a signature block and the second illustration shows what the receiver gets.&#10;Long description is available in notes, press F6">
            <a:extLst>
              <a:ext uri="{FF2B5EF4-FFF2-40B4-BE49-F238E27FC236}">
                <a16:creationId xmlns:a16="http://schemas.microsoft.com/office/drawing/2014/main" id="{C842D339-40E3-67EF-57E0-F7BA40488F46}"/>
              </a:ext>
            </a:extLst>
          </p:cNvPr>
          <p:cNvPicPr>
            <a:picLocks noChangeAspect="1"/>
          </p:cNvPicPr>
          <p:nvPr/>
        </p:nvPicPr>
        <p:blipFill>
          <a:blip r:embed="rId3"/>
          <a:stretch>
            <a:fillRect/>
          </a:stretch>
        </p:blipFill>
        <p:spPr>
          <a:xfrm>
            <a:off x="810716" y="1249269"/>
            <a:ext cx="10738842" cy="3781102"/>
          </a:xfrm>
          <a:prstGeom prst="rect">
            <a:avLst/>
          </a:prstGeom>
        </p:spPr>
      </p:pic>
      <p:sp>
        <p:nvSpPr>
          <p:cNvPr id="3" name="Content Placeholder 2">
            <a:extLst>
              <a:ext uri="{FF2B5EF4-FFF2-40B4-BE49-F238E27FC236}">
                <a16:creationId xmlns:a16="http://schemas.microsoft.com/office/drawing/2014/main" id="{F9B4E330-B575-AA29-07E4-C3DF51720319}"/>
              </a:ext>
            </a:extLst>
          </p:cNvPr>
          <p:cNvSpPr>
            <a:spLocks noGrp="1"/>
          </p:cNvSpPr>
          <p:nvPr>
            <p:ph sz="quarter" idx="12"/>
          </p:nvPr>
        </p:nvSpPr>
        <p:spPr>
          <a:xfrm>
            <a:off x="2169138" y="5468383"/>
            <a:ext cx="7364341" cy="313350"/>
          </a:xfrm>
        </p:spPr>
        <p:txBody>
          <a:bodyPr wrap="square" lIns="0" tIns="18000" rIns="0" bIns="18000" anchor="ctr" anchorCtr="0">
            <a:spAutoFit/>
          </a:bodyPr>
          <a:lstStyle/>
          <a:p>
            <a:pPr marL="0" indent="0">
              <a:spcBef>
                <a:spcPts val="600"/>
              </a:spcBef>
              <a:buNone/>
            </a:pPr>
            <a:r>
              <a:rPr lang="en-US" sz="1800" dirty="0"/>
              <a:t>Figure 9.13 (a) Computing a signature block. (b) What the receiver gets.</a:t>
            </a:r>
          </a:p>
        </p:txBody>
      </p:sp>
    </p:spTree>
    <p:extLst>
      <p:ext uri="{BB962C8B-B14F-4D97-AF65-F5344CB8AC3E}">
        <p14:creationId xmlns:p14="http://schemas.microsoft.com/office/powerpoint/2010/main" val="1570091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06C0-A8ED-34FC-434D-19CD13D7479E}"/>
              </a:ext>
            </a:extLst>
          </p:cNvPr>
          <p:cNvSpPr>
            <a:spLocks noGrp="1"/>
          </p:cNvSpPr>
          <p:nvPr>
            <p:ph type="title"/>
          </p:nvPr>
        </p:nvSpPr>
        <p:spPr>
          <a:xfrm>
            <a:off x="628397" y="235689"/>
            <a:ext cx="10976228" cy="559572"/>
          </a:xfrm>
        </p:spPr>
        <p:txBody>
          <a:bodyPr wrap="square" lIns="0" tIns="18000" rIns="0" bIns="18000" anchor="ctr" anchorCtr="0">
            <a:spAutoFit/>
          </a:bodyPr>
          <a:lstStyle/>
          <a:p>
            <a:r>
              <a:rPr lang="en-US" sz="3400" dirty="0"/>
              <a:t>Authentication</a:t>
            </a:r>
          </a:p>
        </p:txBody>
      </p:sp>
      <p:sp>
        <p:nvSpPr>
          <p:cNvPr id="3" name="Content Placeholder 2">
            <a:extLst>
              <a:ext uri="{FF2B5EF4-FFF2-40B4-BE49-F238E27FC236}">
                <a16:creationId xmlns:a16="http://schemas.microsoft.com/office/drawing/2014/main" id="{5A0BA1F9-BCC6-D383-86D5-3D8154FA2796}"/>
              </a:ext>
            </a:extLst>
          </p:cNvPr>
          <p:cNvSpPr>
            <a:spLocks noGrp="1"/>
          </p:cNvSpPr>
          <p:nvPr>
            <p:ph sz="quarter" idx="12"/>
          </p:nvPr>
        </p:nvSpPr>
        <p:spPr>
          <a:xfrm>
            <a:off x="628397" y="887288"/>
            <a:ext cx="10976228" cy="1405957"/>
          </a:xfrm>
        </p:spPr>
        <p:txBody>
          <a:bodyPr wrap="square" lIns="0" tIns="18000" rIns="0" bIns="18000" anchor="ctr" anchorCtr="0">
            <a:spAutoFit/>
          </a:bodyPr>
          <a:lstStyle/>
          <a:p>
            <a:pPr marL="0" indent="0">
              <a:spcBef>
                <a:spcPts val="600"/>
              </a:spcBef>
              <a:buNone/>
            </a:pPr>
            <a:r>
              <a:rPr lang="en-US" sz="2800" dirty="0"/>
              <a:t>Every secured system must require all users to be authenticated at login time.</a:t>
            </a:r>
          </a:p>
          <a:p>
            <a:pPr marL="485775" lvl="1" indent="-485775">
              <a:buNone/>
            </a:pPr>
            <a:r>
              <a:rPr lang="en-US" sz="2800" dirty="0"/>
              <a:t>If not, it cannot know which resources should be accessible. </a:t>
            </a:r>
          </a:p>
        </p:txBody>
      </p:sp>
      <p:sp>
        <p:nvSpPr>
          <p:cNvPr id="4" name="Content Placeholder 3">
            <a:extLst>
              <a:ext uri="{FF2B5EF4-FFF2-40B4-BE49-F238E27FC236}">
                <a16:creationId xmlns:a16="http://schemas.microsoft.com/office/drawing/2014/main" id="{3B5E5639-40D9-A017-0BDB-E458CC746367}"/>
              </a:ext>
            </a:extLst>
          </p:cNvPr>
          <p:cNvSpPr>
            <a:spLocks noGrp="1"/>
          </p:cNvSpPr>
          <p:nvPr>
            <p:ph sz="quarter" idx="13"/>
          </p:nvPr>
        </p:nvSpPr>
        <p:spPr>
          <a:xfrm>
            <a:off x="628397" y="2487345"/>
            <a:ext cx="10976228" cy="2421620"/>
          </a:xfrm>
        </p:spPr>
        <p:txBody>
          <a:bodyPr wrap="square" lIns="0" tIns="18000" rIns="0" bIns="18000" anchor="ctr" anchorCtr="0">
            <a:spAutoFit/>
          </a:bodyPr>
          <a:lstStyle/>
          <a:p>
            <a:pPr marL="0" indent="0">
              <a:spcBef>
                <a:spcPts val="600"/>
              </a:spcBef>
              <a:buNone/>
            </a:pPr>
            <a:r>
              <a:rPr lang="en-US" sz="2800" dirty="0"/>
              <a:t>Most methods are based on one of three general principles, namely identifying</a:t>
            </a:r>
          </a:p>
          <a:p>
            <a:pPr marL="342900" indent="-342900">
              <a:spcBef>
                <a:spcPts val="600"/>
              </a:spcBef>
            </a:pPr>
            <a:r>
              <a:rPr lang="en-US" sz="2800" dirty="0"/>
              <a:t>Something the user knows (e.g., password)</a:t>
            </a:r>
          </a:p>
          <a:p>
            <a:pPr marL="342900" indent="-342900">
              <a:spcBef>
                <a:spcPts val="600"/>
              </a:spcBef>
            </a:pPr>
            <a:r>
              <a:rPr lang="en-US" sz="2800" dirty="0"/>
              <a:t>Something the user has (e.g., card)</a:t>
            </a:r>
          </a:p>
          <a:p>
            <a:pPr marL="342900" indent="-342900">
              <a:spcBef>
                <a:spcPts val="600"/>
              </a:spcBef>
            </a:pPr>
            <a:r>
              <a:rPr lang="en-US" sz="2800" dirty="0"/>
              <a:t>Something the user is (e.g., fingerprint, iris)</a:t>
            </a:r>
          </a:p>
        </p:txBody>
      </p:sp>
    </p:spTree>
    <p:extLst>
      <p:ext uri="{BB962C8B-B14F-4D97-AF65-F5344CB8AC3E}">
        <p14:creationId xmlns:p14="http://schemas.microsoft.com/office/powerpoint/2010/main" val="984906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06C0-A8ED-34FC-434D-19CD13D7479E}"/>
              </a:ext>
            </a:extLst>
          </p:cNvPr>
          <p:cNvSpPr>
            <a:spLocks noGrp="1"/>
          </p:cNvSpPr>
          <p:nvPr>
            <p:ph type="title"/>
          </p:nvPr>
        </p:nvSpPr>
        <p:spPr>
          <a:xfrm>
            <a:off x="616673" y="235689"/>
            <a:ext cx="10987951" cy="559572"/>
          </a:xfrm>
        </p:spPr>
        <p:txBody>
          <a:bodyPr wrap="square" lIns="0" tIns="18000" rIns="0" bIns="18000" anchor="ctr" anchorCtr="0">
            <a:spAutoFit/>
          </a:bodyPr>
          <a:lstStyle/>
          <a:p>
            <a:r>
              <a:rPr lang="en-US" sz="3400" noProof="0" dirty="0"/>
              <a:t>Authentication: Passwords</a:t>
            </a:r>
          </a:p>
        </p:txBody>
      </p:sp>
      <p:pic>
        <p:nvPicPr>
          <p:cNvPr id="8" name="Picture 7" descr="An illustration of authentication. &#10;Long description is available in notes, press F6">
            <a:extLst>
              <a:ext uri="{FF2B5EF4-FFF2-40B4-BE49-F238E27FC236}">
                <a16:creationId xmlns:a16="http://schemas.microsoft.com/office/drawing/2014/main" id="{E0C0817C-E9BB-BB9F-2632-486BFE06D2B4}"/>
              </a:ext>
            </a:extLst>
          </p:cNvPr>
          <p:cNvPicPr>
            <a:picLocks noChangeAspect="1"/>
          </p:cNvPicPr>
          <p:nvPr/>
        </p:nvPicPr>
        <p:blipFill>
          <a:blip r:embed="rId3"/>
          <a:stretch>
            <a:fillRect/>
          </a:stretch>
        </p:blipFill>
        <p:spPr>
          <a:xfrm>
            <a:off x="833063" y="1887197"/>
            <a:ext cx="10693907" cy="2519275"/>
          </a:xfrm>
          <a:prstGeom prst="rect">
            <a:avLst/>
          </a:prstGeom>
        </p:spPr>
      </p:pic>
      <p:sp>
        <p:nvSpPr>
          <p:cNvPr id="3" name="Content Placeholder 2">
            <a:extLst>
              <a:ext uri="{FF2B5EF4-FFF2-40B4-BE49-F238E27FC236}">
                <a16:creationId xmlns:a16="http://schemas.microsoft.com/office/drawing/2014/main" id="{5A0BA1F9-BCC6-D383-86D5-3D8154FA2796}"/>
              </a:ext>
            </a:extLst>
          </p:cNvPr>
          <p:cNvSpPr>
            <a:spLocks noGrp="1"/>
          </p:cNvSpPr>
          <p:nvPr>
            <p:ph sz="quarter" idx="12"/>
          </p:nvPr>
        </p:nvSpPr>
        <p:spPr>
          <a:xfrm>
            <a:off x="2308791" y="4930832"/>
            <a:ext cx="7603715" cy="590349"/>
          </a:xfrm>
        </p:spPr>
        <p:txBody>
          <a:bodyPr wrap="square" lIns="0" tIns="18000" rIns="0" bIns="18000" anchor="ctr" anchorCtr="0">
            <a:spAutoFit/>
          </a:bodyPr>
          <a:lstStyle/>
          <a:p>
            <a:pPr marL="0" indent="0">
              <a:spcBef>
                <a:spcPts val="0"/>
              </a:spcBef>
              <a:buNone/>
            </a:pPr>
            <a:r>
              <a:rPr lang="en-US" sz="1800" dirty="0"/>
              <a:t>Figure 9.14 (a) A successful login. (b) Login rejected after name is entered. (c) Login rejected after name and password are typed</a:t>
            </a:r>
          </a:p>
        </p:txBody>
      </p:sp>
    </p:spTree>
    <p:extLst>
      <p:ext uri="{BB962C8B-B14F-4D97-AF65-F5344CB8AC3E}">
        <p14:creationId xmlns:p14="http://schemas.microsoft.com/office/powerpoint/2010/main" val="3709938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06C0-A8ED-34FC-434D-19CD13D7479E}"/>
              </a:ext>
            </a:extLst>
          </p:cNvPr>
          <p:cNvSpPr>
            <a:spLocks noGrp="1"/>
          </p:cNvSpPr>
          <p:nvPr>
            <p:ph type="title"/>
          </p:nvPr>
        </p:nvSpPr>
        <p:spPr>
          <a:xfrm>
            <a:off x="628403" y="235689"/>
            <a:ext cx="10976221" cy="559572"/>
          </a:xfrm>
        </p:spPr>
        <p:txBody>
          <a:bodyPr wrap="square" lIns="0" tIns="18000" rIns="0" bIns="18000" anchor="ctr" anchorCtr="0">
            <a:spAutoFit/>
          </a:bodyPr>
          <a:lstStyle/>
          <a:p>
            <a:r>
              <a:rPr lang="en-US" sz="3400" dirty="0"/>
              <a:t>Authentication: Password Hashes</a:t>
            </a:r>
          </a:p>
        </p:txBody>
      </p:sp>
      <p:sp>
        <p:nvSpPr>
          <p:cNvPr id="3" name="Content Placeholder 2">
            <a:extLst>
              <a:ext uri="{FF2B5EF4-FFF2-40B4-BE49-F238E27FC236}">
                <a16:creationId xmlns:a16="http://schemas.microsoft.com/office/drawing/2014/main" id="{5A0BA1F9-BCC6-D383-86D5-3D8154FA2796}"/>
              </a:ext>
            </a:extLst>
          </p:cNvPr>
          <p:cNvSpPr>
            <a:spLocks noGrp="1"/>
          </p:cNvSpPr>
          <p:nvPr>
            <p:ph sz="quarter" idx="12"/>
          </p:nvPr>
        </p:nvSpPr>
        <p:spPr>
          <a:xfrm>
            <a:off x="628403" y="1199381"/>
            <a:ext cx="10976221" cy="1836844"/>
          </a:xfrm>
        </p:spPr>
        <p:txBody>
          <a:bodyPr wrap="square" lIns="0" tIns="18000" rIns="0" bIns="18000" anchor="ctr" anchorCtr="0">
            <a:spAutoFit/>
          </a:bodyPr>
          <a:lstStyle/>
          <a:p>
            <a:pPr marL="0" indent="0">
              <a:spcBef>
                <a:spcPts val="600"/>
              </a:spcBef>
              <a:buNone/>
            </a:pPr>
            <a:r>
              <a:rPr lang="en-US" sz="2800" dirty="0"/>
              <a:t>Instead of storing passwords (dangerous!), operating system stores hash</a:t>
            </a:r>
          </a:p>
          <a:p>
            <a:pPr marL="0" indent="0">
              <a:spcBef>
                <a:spcPts val="600"/>
              </a:spcBef>
              <a:buNone/>
            </a:pPr>
            <a:r>
              <a:rPr lang="en-US" sz="2800" dirty="0"/>
              <a:t>Upon login: hash password that is typed in and compare it to the stored hash</a:t>
            </a:r>
          </a:p>
        </p:txBody>
      </p:sp>
      <p:sp>
        <p:nvSpPr>
          <p:cNvPr id="4" name="Content Placeholder 3">
            <a:extLst>
              <a:ext uri="{FF2B5EF4-FFF2-40B4-BE49-F238E27FC236}">
                <a16:creationId xmlns:a16="http://schemas.microsoft.com/office/drawing/2014/main" id="{3B5E5639-40D9-A017-0BDB-E458CC746367}"/>
              </a:ext>
            </a:extLst>
          </p:cNvPr>
          <p:cNvSpPr>
            <a:spLocks noGrp="1"/>
          </p:cNvSpPr>
          <p:nvPr>
            <p:ph sz="quarter" idx="13"/>
          </p:nvPr>
        </p:nvSpPr>
        <p:spPr>
          <a:xfrm>
            <a:off x="628403" y="3178142"/>
            <a:ext cx="10976221" cy="1405957"/>
          </a:xfrm>
        </p:spPr>
        <p:txBody>
          <a:bodyPr wrap="square" lIns="0" tIns="18000" rIns="0" bIns="18000" anchor="ctr" anchorCtr="0">
            <a:spAutoFit/>
          </a:bodyPr>
          <a:lstStyle/>
          <a:p>
            <a:pPr marL="0" indent="0">
              <a:spcBef>
                <a:spcPts val="600"/>
              </a:spcBef>
              <a:buNone/>
            </a:pPr>
            <a:r>
              <a:rPr lang="en-US" sz="2800" dirty="0"/>
              <a:t>Problem:</a:t>
            </a:r>
          </a:p>
          <a:p>
            <a:pPr marL="342900" indent="-342900">
              <a:spcBef>
                <a:spcPts val="600"/>
              </a:spcBef>
            </a:pPr>
            <a:r>
              <a:rPr lang="en-US" sz="2800" dirty="0"/>
              <a:t>Attacker can pre-compute a list of hashes of common passwords and dictionary words and just try those</a:t>
            </a:r>
            <a:endParaRPr lang="en-US" sz="2800" dirty="0">
              <a:solidFill>
                <a:schemeClr val="tx1"/>
              </a:solidFill>
            </a:endParaRPr>
          </a:p>
        </p:txBody>
      </p:sp>
    </p:spTree>
    <p:extLst>
      <p:ext uri="{BB962C8B-B14F-4D97-AF65-F5344CB8AC3E}">
        <p14:creationId xmlns:p14="http://schemas.microsoft.com/office/powerpoint/2010/main" val="1202771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3BB6-A564-E2F9-F544-EC678F678395}"/>
              </a:ext>
            </a:extLst>
          </p:cNvPr>
          <p:cNvSpPr>
            <a:spLocks noGrp="1"/>
          </p:cNvSpPr>
          <p:nvPr>
            <p:ph type="title"/>
          </p:nvPr>
        </p:nvSpPr>
        <p:spPr>
          <a:xfrm>
            <a:off x="616675" y="235171"/>
            <a:ext cx="10987949" cy="559572"/>
          </a:xfrm>
        </p:spPr>
        <p:txBody>
          <a:bodyPr wrap="square" lIns="0" tIns="18000" rIns="0" bIns="18000" anchor="ctr" anchorCtr="0">
            <a:spAutoFit/>
          </a:bodyPr>
          <a:lstStyle/>
          <a:p>
            <a:r>
              <a:rPr lang="en-US" sz="3400" noProof="0" dirty="0"/>
              <a:t>Solution: Salt</a:t>
            </a:r>
          </a:p>
        </p:txBody>
      </p:sp>
      <p:sp>
        <p:nvSpPr>
          <p:cNvPr id="3" name="Content Placeholder 2">
            <a:extLst>
              <a:ext uri="{FF2B5EF4-FFF2-40B4-BE49-F238E27FC236}">
                <a16:creationId xmlns:a16="http://schemas.microsoft.com/office/drawing/2014/main" id="{BC26B73E-0687-1F3C-99FC-36B4DB83821A}"/>
              </a:ext>
            </a:extLst>
          </p:cNvPr>
          <p:cNvSpPr>
            <a:spLocks noGrp="1"/>
          </p:cNvSpPr>
          <p:nvPr>
            <p:ph sz="quarter" idx="12"/>
          </p:nvPr>
        </p:nvSpPr>
        <p:spPr>
          <a:xfrm>
            <a:off x="616676" y="872377"/>
            <a:ext cx="10951438" cy="975070"/>
          </a:xfrm>
        </p:spPr>
        <p:txBody>
          <a:bodyPr wrap="square" lIns="0" tIns="18000" rIns="0" bIns="18000" anchor="ctr" anchorCtr="0">
            <a:spAutoFit/>
          </a:bodyPr>
          <a:lstStyle/>
          <a:p>
            <a:pPr marL="342900" indent="-342900">
              <a:spcBef>
                <a:spcPts val="600"/>
              </a:spcBef>
            </a:pPr>
            <a:r>
              <a:rPr lang="en-US" sz="2800" dirty="0"/>
              <a:t>Associate n-bit random number, the salt, with each password. </a:t>
            </a:r>
          </a:p>
          <a:p>
            <a:pPr marL="342900" indent="-342900">
              <a:spcBef>
                <a:spcPts val="600"/>
              </a:spcBef>
            </a:pPr>
            <a:r>
              <a:rPr lang="en-US" sz="2800" dirty="0"/>
              <a:t>Salt is changed whenever the password is changed. </a:t>
            </a:r>
          </a:p>
        </p:txBody>
      </p:sp>
      <p:sp>
        <p:nvSpPr>
          <p:cNvPr id="4" name="Content Placeholder 3">
            <a:extLst>
              <a:ext uri="{FF2B5EF4-FFF2-40B4-BE49-F238E27FC236}">
                <a16:creationId xmlns:a16="http://schemas.microsoft.com/office/drawing/2014/main" id="{529C11E6-90D1-86A1-5A5B-8B6468D5CDAB}"/>
              </a:ext>
            </a:extLst>
          </p:cNvPr>
          <p:cNvSpPr>
            <a:spLocks noGrp="1"/>
          </p:cNvSpPr>
          <p:nvPr>
            <p:ph sz="quarter" idx="13"/>
          </p:nvPr>
        </p:nvSpPr>
        <p:spPr>
          <a:xfrm>
            <a:off x="616676" y="1896102"/>
            <a:ext cx="8257181" cy="467239"/>
          </a:xfrm>
        </p:spPr>
        <p:txBody>
          <a:bodyPr wrap="square" lIns="0" tIns="18000" rIns="0" bIns="18000" anchor="ctr" anchorCtr="0">
            <a:spAutoFit/>
          </a:bodyPr>
          <a:lstStyle/>
          <a:p>
            <a:pPr marL="342900" indent="-342900"/>
            <a:r>
              <a:rPr lang="en-US" sz="2800" dirty="0"/>
              <a:t>Salt is stored in password file in unencrypted form</a:t>
            </a:r>
          </a:p>
        </p:txBody>
      </p:sp>
      <p:graphicFrame>
        <p:nvGraphicFramePr>
          <p:cNvPr id="23" name="Object 22" descr="A right headed arrow.">
            <a:extLst>
              <a:ext uri="{FF2B5EF4-FFF2-40B4-BE49-F238E27FC236}">
                <a16:creationId xmlns:a16="http://schemas.microsoft.com/office/drawing/2014/main" id="{6A220FE7-2237-94E6-C756-C9748AAAB571}"/>
              </a:ext>
            </a:extLst>
          </p:cNvPr>
          <p:cNvGraphicFramePr>
            <a:graphicFrameLocks noChangeAspect="1"/>
          </p:cNvGraphicFramePr>
          <p:nvPr>
            <p:extLst>
              <p:ext uri="{D42A27DB-BD31-4B8C-83A1-F6EECF244321}">
                <p14:modId xmlns:p14="http://schemas.microsoft.com/office/powerpoint/2010/main" val="3847064086"/>
              </p:ext>
            </p:extLst>
          </p:nvPr>
        </p:nvGraphicFramePr>
        <p:xfrm>
          <a:off x="8873857" y="1978164"/>
          <a:ext cx="492562" cy="3755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23" name="Object 22" descr="A right headed arrow.">
                        <a:extLst>
                          <a:ext uri="{FF2B5EF4-FFF2-40B4-BE49-F238E27FC236}">
                            <a16:creationId xmlns:a16="http://schemas.microsoft.com/office/drawing/2014/main" id="{6A220FE7-2237-94E6-C756-C9748AAAB571}"/>
                          </a:ext>
                        </a:extLst>
                      </p:cNvPr>
                      <p:cNvPicPr/>
                      <p:nvPr/>
                    </p:nvPicPr>
                    <p:blipFill>
                      <a:blip r:embed="rId3"/>
                      <a:stretch>
                        <a:fillRect/>
                      </a:stretch>
                    </p:blipFill>
                    <p:spPr>
                      <a:xfrm>
                        <a:off x="8873857" y="1978164"/>
                        <a:ext cx="492562" cy="37553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4C041BE-3C2C-04F5-FFC4-2B260D6859C7}"/>
              </a:ext>
            </a:extLst>
          </p:cNvPr>
          <p:cNvSpPr>
            <a:spLocks noGrp="1"/>
          </p:cNvSpPr>
          <p:nvPr>
            <p:ph sz="quarter" idx="14"/>
          </p:nvPr>
        </p:nvSpPr>
        <p:spPr>
          <a:xfrm>
            <a:off x="9475762" y="1899912"/>
            <a:ext cx="1535268" cy="467239"/>
          </a:xfrm>
        </p:spPr>
        <p:txBody>
          <a:bodyPr wrap="square" lIns="0" tIns="18000" rIns="0" bIns="18000" anchor="ctr" anchorCtr="0">
            <a:spAutoFit/>
          </a:bodyPr>
          <a:lstStyle/>
          <a:p>
            <a:pPr marL="0" indent="0">
              <a:buNone/>
            </a:pPr>
            <a:r>
              <a:rPr lang="en-US" sz="2800" dirty="0"/>
              <a:t>everyone</a:t>
            </a:r>
          </a:p>
        </p:txBody>
      </p:sp>
      <p:sp>
        <p:nvSpPr>
          <p:cNvPr id="6" name="Content Placeholder 5">
            <a:extLst>
              <a:ext uri="{FF2B5EF4-FFF2-40B4-BE49-F238E27FC236}">
                <a16:creationId xmlns:a16="http://schemas.microsoft.com/office/drawing/2014/main" id="{2A26F65B-4559-5CF1-6D84-A0B94636C7CD}"/>
              </a:ext>
            </a:extLst>
          </p:cNvPr>
          <p:cNvSpPr>
            <a:spLocks noGrp="1"/>
          </p:cNvSpPr>
          <p:nvPr>
            <p:ph sz="quarter" idx="15"/>
          </p:nvPr>
        </p:nvSpPr>
        <p:spPr>
          <a:xfrm>
            <a:off x="971367" y="2399303"/>
            <a:ext cx="1849393" cy="467239"/>
          </a:xfrm>
        </p:spPr>
        <p:txBody>
          <a:bodyPr wrap="square" lIns="0" tIns="18000" rIns="0" bIns="18000" anchor="ctr" anchorCtr="0">
            <a:spAutoFit/>
          </a:bodyPr>
          <a:lstStyle/>
          <a:p>
            <a:pPr marL="0" indent="0">
              <a:buNone/>
            </a:pPr>
            <a:r>
              <a:rPr lang="en-US" sz="2800" dirty="0"/>
              <a:t>can read it.</a:t>
            </a:r>
          </a:p>
        </p:txBody>
      </p:sp>
      <p:sp>
        <p:nvSpPr>
          <p:cNvPr id="7" name="Content Placeholder 6">
            <a:extLst>
              <a:ext uri="{FF2B5EF4-FFF2-40B4-BE49-F238E27FC236}">
                <a16:creationId xmlns:a16="http://schemas.microsoft.com/office/drawing/2014/main" id="{926AB90B-76F7-E77A-17FD-5E0D9B33F644}"/>
              </a:ext>
            </a:extLst>
          </p:cNvPr>
          <p:cNvSpPr>
            <a:spLocks noGrp="1"/>
          </p:cNvSpPr>
          <p:nvPr>
            <p:ph sz="quarter" idx="16"/>
          </p:nvPr>
        </p:nvSpPr>
        <p:spPr>
          <a:xfrm>
            <a:off x="616675" y="2903668"/>
            <a:ext cx="10987949" cy="898126"/>
          </a:xfrm>
        </p:spPr>
        <p:txBody>
          <a:bodyPr wrap="square" lIns="0" tIns="18000" rIns="0" bIns="18000" anchor="ctr" anchorCtr="0">
            <a:spAutoFit/>
          </a:bodyPr>
          <a:lstStyle/>
          <a:p>
            <a:pPr marL="342900" indent="-342900"/>
            <a:r>
              <a:rPr lang="en-US" sz="2800" dirty="0"/>
              <a:t>What is the use? Can no longer precompute the hashes of passwords!</a:t>
            </a:r>
          </a:p>
        </p:txBody>
      </p:sp>
      <p:graphicFrame>
        <p:nvGraphicFramePr>
          <p:cNvPr id="24" name="Table 24">
            <a:extLst>
              <a:ext uri="{FF2B5EF4-FFF2-40B4-BE49-F238E27FC236}">
                <a16:creationId xmlns:a16="http://schemas.microsoft.com/office/drawing/2014/main" id="{EE5B3471-99A7-359D-61B6-DA7828FD19D2}"/>
              </a:ext>
            </a:extLst>
          </p:cNvPr>
          <p:cNvGraphicFramePr>
            <a:graphicFrameLocks noGrp="1"/>
          </p:cNvGraphicFramePr>
          <p:nvPr>
            <p:extLst>
              <p:ext uri="{D42A27DB-BD31-4B8C-83A1-F6EECF244321}">
                <p14:modId xmlns:p14="http://schemas.microsoft.com/office/powerpoint/2010/main" val="2841965730"/>
              </p:ext>
            </p:extLst>
          </p:nvPr>
        </p:nvGraphicFramePr>
        <p:xfrm>
          <a:off x="3166001" y="4046287"/>
          <a:ext cx="5840337" cy="1685635"/>
        </p:xfrm>
        <a:graphic>
          <a:graphicData uri="http://schemas.openxmlformats.org/drawingml/2006/table">
            <a:tbl>
              <a:tblPr firstRow="1" bandRow="1">
                <a:tableStyleId>{40F9630F-82C1-40B7-BC3A-925EFCFF5E92}</a:tableStyleId>
              </a:tblPr>
              <a:tblGrid>
                <a:gridCol w="5840337">
                  <a:extLst>
                    <a:ext uri="{9D8B030D-6E8A-4147-A177-3AD203B41FA5}">
                      <a16:colId xmlns:a16="http://schemas.microsoft.com/office/drawing/2014/main" val="3798737553"/>
                    </a:ext>
                  </a:extLst>
                </a:gridCol>
              </a:tblGrid>
              <a:tr h="3371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noProof="0" dirty="0"/>
                        <a:t>Bobbie, 4238, e(Dog, 4238)</a:t>
                      </a:r>
                    </a:p>
                  </a:txBody>
                  <a:tcPr marL="65744" marR="6574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729198"/>
                  </a:ext>
                </a:extLst>
              </a:tr>
              <a:tr h="337127">
                <a:tc>
                  <a:txBody>
                    <a:bodyPr/>
                    <a:lstStyle/>
                    <a:p>
                      <a:r>
                        <a:rPr lang="en-US" sz="1600" noProof="0" dirty="0"/>
                        <a:t>Tony, 2918, e(6%%TaeF</a:t>
                      </a:r>
                      <a:r>
                        <a:rPr lang="en-US" sz="100" noProof="0" dirty="0"/>
                        <a:t> </a:t>
                      </a:r>
                      <a:r>
                        <a:rPr lang="en-US" sz="1600" noProof="0" dirty="0"/>
                        <a:t>F, 2918)</a:t>
                      </a:r>
                    </a:p>
                  </a:txBody>
                  <a:tcPr marL="65744" marR="6574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4741149"/>
                  </a:ext>
                </a:extLst>
              </a:tr>
              <a:tr h="337127">
                <a:tc>
                  <a:txBody>
                    <a:bodyPr/>
                    <a:lstStyle/>
                    <a:p>
                      <a:r>
                        <a:rPr lang="en-US" sz="1600" noProof="0" dirty="0"/>
                        <a:t>Laura, 6902, e(Shakespeare, 6902)</a:t>
                      </a:r>
                    </a:p>
                  </a:txBody>
                  <a:tcPr marL="65744" marR="6574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3259642"/>
                  </a:ext>
                </a:extLst>
              </a:tr>
              <a:tr h="337127">
                <a:tc>
                  <a:txBody>
                    <a:bodyPr/>
                    <a:lstStyle/>
                    <a:p>
                      <a:r>
                        <a:rPr lang="en-US" sz="1600" noProof="0" dirty="0"/>
                        <a:t>Mar k, 1694, e(</a:t>
                      </a:r>
                      <a:r>
                        <a:rPr lang="en-US" sz="1600" spc="-200" baseline="0" noProof="0" dirty="0"/>
                        <a:t>X a B # B w c </a:t>
                      </a:r>
                      <a:r>
                        <a:rPr lang="en-US" sz="1600" noProof="0" dirty="0"/>
                        <a:t>z, 1694)</a:t>
                      </a:r>
                    </a:p>
                  </a:txBody>
                  <a:tcPr marL="65744" marR="6574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8757438"/>
                  </a:ext>
                </a:extLst>
              </a:tr>
              <a:tr h="337127">
                <a:tc>
                  <a:txBody>
                    <a:bodyPr/>
                    <a:lstStyle/>
                    <a:p>
                      <a:r>
                        <a:rPr lang="en-US" sz="1600" noProof="0" dirty="0"/>
                        <a:t>Deborah, 1092, e(LordByron,1092)</a:t>
                      </a:r>
                    </a:p>
                  </a:txBody>
                  <a:tcPr marL="65744" marR="6574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629146"/>
                  </a:ext>
                </a:extLst>
              </a:tr>
            </a:tbl>
          </a:graphicData>
        </a:graphic>
      </p:graphicFrame>
      <p:sp>
        <p:nvSpPr>
          <p:cNvPr id="8" name="Content Placeholder 7">
            <a:extLst>
              <a:ext uri="{FF2B5EF4-FFF2-40B4-BE49-F238E27FC236}">
                <a16:creationId xmlns:a16="http://schemas.microsoft.com/office/drawing/2014/main" id="{A72BA695-D076-2CBB-F9D5-8C7F0F84210A}"/>
              </a:ext>
            </a:extLst>
          </p:cNvPr>
          <p:cNvSpPr>
            <a:spLocks noGrp="1"/>
          </p:cNvSpPr>
          <p:nvPr>
            <p:ph sz="quarter" idx="17"/>
          </p:nvPr>
        </p:nvSpPr>
        <p:spPr>
          <a:xfrm>
            <a:off x="2206605" y="5920773"/>
            <a:ext cx="7912454" cy="313350"/>
          </a:xfrm>
        </p:spPr>
        <p:txBody>
          <a:bodyPr wrap="square" lIns="0" tIns="18000" rIns="0" bIns="18000" anchor="ctr" anchorCtr="0">
            <a:spAutoFit/>
          </a:bodyPr>
          <a:lstStyle/>
          <a:p>
            <a:pPr marL="0" indent="0">
              <a:buNone/>
            </a:pPr>
            <a:r>
              <a:rPr lang="en-US" sz="1800" dirty="0"/>
              <a:t>Figure 9.15 The use of salt to defeat precomputation of encrypted passwords.</a:t>
            </a:r>
          </a:p>
        </p:txBody>
      </p:sp>
    </p:spTree>
    <p:extLst>
      <p:ext uri="{BB962C8B-B14F-4D97-AF65-F5344CB8AC3E}">
        <p14:creationId xmlns:p14="http://schemas.microsoft.com/office/powerpoint/2010/main" val="339381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F897-B656-3EFD-E26B-069D54C08988}"/>
              </a:ext>
            </a:extLst>
          </p:cNvPr>
          <p:cNvSpPr>
            <a:spLocks noGrp="1"/>
          </p:cNvSpPr>
          <p:nvPr>
            <p:ph type="title"/>
          </p:nvPr>
        </p:nvSpPr>
        <p:spPr>
          <a:xfrm>
            <a:off x="640123" y="287272"/>
            <a:ext cx="10964501" cy="559572"/>
          </a:xfrm>
        </p:spPr>
        <p:txBody>
          <a:bodyPr wrap="square" lIns="0" tIns="18000" rIns="0" bIns="18000" anchor="ctr" anchorCtr="0">
            <a:spAutoFit/>
          </a:bodyPr>
          <a:lstStyle/>
          <a:p>
            <a:r>
              <a:rPr lang="en-US" sz="3400" dirty="0"/>
              <a:t>Authentication: Using a Physical Object</a:t>
            </a:r>
          </a:p>
        </p:txBody>
      </p:sp>
      <p:pic>
        <p:nvPicPr>
          <p:cNvPr id="5" name="Picture 4" descr="The figure illustrates the use of a smart card for authentication.&#10;Long description is available in notes, Press F6.">
            <a:extLst>
              <a:ext uri="{FF2B5EF4-FFF2-40B4-BE49-F238E27FC236}">
                <a16:creationId xmlns:a16="http://schemas.microsoft.com/office/drawing/2014/main" id="{F8E99D52-FB7C-8124-30B5-DFE09B74C489}"/>
              </a:ext>
            </a:extLst>
          </p:cNvPr>
          <p:cNvPicPr>
            <a:picLocks noChangeAspect="1"/>
          </p:cNvPicPr>
          <p:nvPr/>
        </p:nvPicPr>
        <p:blipFill>
          <a:blip r:embed="rId3"/>
          <a:stretch>
            <a:fillRect/>
          </a:stretch>
        </p:blipFill>
        <p:spPr>
          <a:xfrm>
            <a:off x="1900578" y="1293264"/>
            <a:ext cx="8560498" cy="3788870"/>
          </a:xfrm>
          <a:prstGeom prst="rect">
            <a:avLst/>
          </a:prstGeom>
        </p:spPr>
      </p:pic>
      <p:sp>
        <p:nvSpPr>
          <p:cNvPr id="3" name="Content Placeholder 2">
            <a:extLst>
              <a:ext uri="{FF2B5EF4-FFF2-40B4-BE49-F238E27FC236}">
                <a16:creationId xmlns:a16="http://schemas.microsoft.com/office/drawing/2014/main" id="{F9B4E330-B575-AA29-07E4-C3DF51720319}"/>
              </a:ext>
            </a:extLst>
          </p:cNvPr>
          <p:cNvSpPr>
            <a:spLocks noGrp="1"/>
          </p:cNvSpPr>
          <p:nvPr>
            <p:ph sz="quarter" idx="12"/>
          </p:nvPr>
        </p:nvSpPr>
        <p:spPr>
          <a:xfrm>
            <a:off x="3523077" y="5671538"/>
            <a:ext cx="5198593" cy="313350"/>
          </a:xfrm>
        </p:spPr>
        <p:txBody>
          <a:bodyPr wrap="square" lIns="0" tIns="18000" rIns="0" bIns="18000" anchor="ctr" anchorCtr="0">
            <a:spAutoFit/>
          </a:bodyPr>
          <a:lstStyle/>
          <a:p>
            <a:pPr marL="0" indent="0">
              <a:spcBef>
                <a:spcPts val="600"/>
              </a:spcBef>
              <a:buNone/>
            </a:pPr>
            <a:r>
              <a:rPr lang="en-US" sz="1800" dirty="0"/>
              <a:t>Figure 9.16 Use of a smart card for authentication.</a:t>
            </a:r>
          </a:p>
        </p:txBody>
      </p:sp>
    </p:spTree>
    <p:extLst>
      <p:ext uri="{BB962C8B-B14F-4D97-AF65-F5344CB8AC3E}">
        <p14:creationId xmlns:p14="http://schemas.microsoft.com/office/powerpoint/2010/main" val="258542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30583" y="247708"/>
            <a:ext cx="10958513" cy="559572"/>
          </a:xfrm>
        </p:spPr>
        <p:txBody>
          <a:bodyPr wrap="square" lIns="0" tIns="18000" rIns="0" bIns="18000" anchor="ctr" anchorCtr="0">
            <a:spAutoFit/>
          </a:bodyPr>
          <a:lstStyle/>
          <a:p>
            <a:r>
              <a:rPr lang="en-US" sz="3400" dirty="0"/>
              <a:t>Operating Systems</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2"/>
          </p:nvPr>
        </p:nvSpPr>
        <p:spPr>
          <a:xfrm>
            <a:off x="618227" y="1068183"/>
            <a:ext cx="10958512" cy="898126"/>
          </a:xfrm>
        </p:spPr>
        <p:txBody>
          <a:bodyPr wrap="square" lIns="0" tIns="18000" rIns="0" bIns="18000" anchor="ctr" anchorCtr="0">
            <a:spAutoFit/>
          </a:bodyPr>
          <a:lstStyle/>
          <a:p>
            <a:pPr marL="0" indent="0">
              <a:spcBef>
                <a:spcPts val="600"/>
              </a:spcBef>
              <a:buNone/>
            </a:pPr>
            <a:r>
              <a:rPr lang="en-US" sz="2800" dirty="0"/>
              <a:t>Manage the system resources in a safe/secure way. Traditionally, things like:</a:t>
            </a:r>
          </a:p>
        </p:txBody>
      </p:sp>
      <p:sp>
        <p:nvSpPr>
          <p:cNvPr id="8" name="Content Placeholder 7">
            <a:extLst>
              <a:ext uri="{FF2B5EF4-FFF2-40B4-BE49-F238E27FC236}">
                <a16:creationId xmlns:a16="http://schemas.microsoft.com/office/drawing/2014/main" id="{D2F091D8-0B31-4B50-8E35-2876DE515E1C}"/>
              </a:ext>
            </a:extLst>
          </p:cNvPr>
          <p:cNvSpPr>
            <a:spLocks noGrp="1"/>
          </p:cNvSpPr>
          <p:nvPr>
            <p:ph sz="quarter" idx="13"/>
          </p:nvPr>
        </p:nvSpPr>
        <p:spPr>
          <a:xfrm>
            <a:off x="609601" y="2051888"/>
            <a:ext cx="10958512" cy="1990733"/>
          </a:xfrm>
        </p:spPr>
        <p:txBody>
          <a:bodyPr wrap="square" lIns="0" tIns="18000" rIns="0" bIns="18000" anchor="ctr" anchorCtr="0">
            <a:spAutoFit/>
          </a:bodyPr>
          <a:lstStyle/>
          <a:p>
            <a:pPr marL="342900" indent="-342900" fontAlgn="base">
              <a:spcBef>
                <a:spcPts val="600"/>
              </a:spcBef>
              <a:buSzPts val="2400"/>
              <a:defRPr/>
            </a:pPr>
            <a:r>
              <a:rPr lang="en-US" sz="2800" spc="-300" dirty="0"/>
              <a:t>C P </a:t>
            </a:r>
            <a:r>
              <a:rPr lang="en-US" sz="2800" dirty="0"/>
              <a:t>U time</a:t>
            </a:r>
          </a:p>
          <a:p>
            <a:pPr marL="342900" indent="-342900" fontAlgn="base">
              <a:spcBef>
                <a:spcPts val="600"/>
              </a:spcBef>
              <a:buSzPts val="2400"/>
              <a:defRPr/>
            </a:pPr>
            <a:r>
              <a:rPr lang="en-US" sz="2800" dirty="0"/>
              <a:t>Memory</a:t>
            </a:r>
          </a:p>
          <a:p>
            <a:pPr marL="342900" indent="-342900" fontAlgn="base">
              <a:spcBef>
                <a:spcPts val="600"/>
              </a:spcBef>
              <a:buSzPts val="2400"/>
              <a:defRPr/>
            </a:pPr>
            <a:r>
              <a:rPr lang="en-US" sz="2800" dirty="0"/>
              <a:t>Network</a:t>
            </a:r>
          </a:p>
          <a:p>
            <a:pPr marL="342900" indent="-342900" fontAlgn="base">
              <a:spcBef>
                <a:spcPts val="600"/>
              </a:spcBef>
              <a:buSzPts val="2400"/>
              <a:defRPr/>
            </a:pPr>
            <a:r>
              <a:rPr lang="en-US" sz="2800" dirty="0"/>
              <a:t>Disk / </a:t>
            </a:r>
            <a:r>
              <a:rPr lang="en-US" sz="2800" spc="-300" dirty="0"/>
              <a:t>F </a:t>
            </a:r>
            <a:r>
              <a:rPr lang="en-US" sz="2800" dirty="0"/>
              <a:t>S</a:t>
            </a:r>
          </a:p>
        </p:txBody>
      </p:sp>
      <p:sp>
        <p:nvSpPr>
          <p:cNvPr id="4" name="Content Placeholder 3">
            <a:extLst>
              <a:ext uri="{FF2B5EF4-FFF2-40B4-BE49-F238E27FC236}">
                <a16:creationId xmlns:a16="http://schemas.microsoft.com/office/drawing/2014/main" id="{1C81A15E-CD94-6E92-34E5-8E244A8AFBE1}"/>
              </a:ext>
            </a:extLst>
          </p:cNvPr>
          <p:cNvSpPr>
            <a:spLocks noGrp="1"/>
          </p:cNvSpPr>
          <p:nvPr>
            <p:ph sz="quarter" idx="14"/>
          </p:nvPr>
        </p:nvSpPr>
        <p:spPr>
          <a:xfrm>
            <a:off x="618227" y="4001326"/>
            <a:ext cx="258793" cy="405683"/>
          </a:xfrm>
        </p:spPr>
        <p:txBody>
          <a:bodyPr wrap="square" lIns="0" tIns="18000" rIns="0" bIns="18000" anchor="ctr" anchorCtr="0">
            <a:spAutoFit/>
          </a:bodyPr>
          <a:lstStyle/>
          <a:p>
            <a:pPr marL="342900" indent="-342900"/>
            <a:r>
              <a:rPr lang="en-US" sz="2400" dirty="0">
                <a:solidFill>
                  <a:prstClr val="black"/>
                </a:solidFill>
                <a:latin typeface="Arial" panose="020B0604020202020204" pitchFamily="34" charset="0"/>
                <a:ea typeface="+mn-ea"/>
                <a:cs typeface="Arial" panose="020B0604020202020204" pitchFamily="34" charset="0"/>
              </a:rPr>
              <a:t>  </a:t>
            </a:r>
          </a:p>
        </p:txBody>
      </p:sp>
      <p:graphicFrame>
        <p:nvGraphicFramePr>
          <p:cNvPr id="14" name="Object 13" descr=" ellipsis">
            <a:extLst>
              <a:ext uri="{FF2B5EF4-FFF2-40B4-BE49-F238E27FC236}">
                <a16:creationId xmlns:a16="http://schemas.microsoft.com/office/drawing/2014/main" id="{C059C41F-4565-EF22-6BA4-66ED3A7AB1EA}"/>
              </a:ext>
            </a:extLst>
          </p:cNvPr>
          <p:cNvGraphicFramePr>
            <a:graphicFrameLocks noChangeAspect="1"/>
          </p:cNvGraphicFramePr>
          <p:nvPr>
            <p:extLst>
              <p:ext uri="{D42A27DB-BD31-4B8C-83A1-F6EECF244321}">
                <p14:modId xmlns:p14="http://schemas.microsoft.com/office/powerpoint/2010/main" val="4179350333"/>
              </p:ext>
            </p:extLst>
          </p:nvPr>
        </p:nvGraphicFramePr>
        <p:xfrm>
          <a:off x="954658" y="4104049"/>
          <a:ext cx="431800" cy="217487"/>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14" name="Object 13" descr=" ellipsis">
                        <a:extLst>
                          <a:ext uri="{FF2B5EF4-FFF2-40B4-BE49-F238E27FC236}">
                            <a16:creationId xmlns:a16="http://schemas.microsoft.com/office/drawing/2014/main" id="{C059C41F-4565-EF22-6BA4-66ED3A7AB1EA}"/>
                          </a:ext>
                        </a:extLst>
                      </p:cNvPr>
                      <p:cNvPicPr/>
                      <p:nvPr/>
                    </p:nvPicPr>
                    <p:blipFill>
                      <a:blip r:embed="rId3"/>
                      <a:stretch>
                        <a:fillRect/>
                      </a:stretch>
                    </p:blipFill>
                    <p:spPr>
                      <a:xfrm>
                        <a:off x="954658" y="4104049"/>
                        <a:ext cx="431800" cy="21748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8483F87A-9523-9A8E-49C6-9E0535146178}"/>
              </a:ext>
            </a:extLst>
          </p:cNvPr>
          <p:cNvSpPr>
            <a:spLocks noGrp="1"/>
          </p:cNvSpPr>
          <p:nvPr>
            <p:ph sz="quarter" idx="15"/>
          </p:nvPr>
        </p:nvSpPr>
        <p:spPr>
          <a:xfrm>
            <a:off x="618227" y="4472708"/>
            <a:ext cx="10958512" cy="1482901"/>
          </a:xfrm>
        </p:spPr>
        <p:txBody>
          <a:bodyPr wrap="square" lIns="0" tIns="18000" rIns="0" bIns="18000" anchor="ctr" anchorCtr="0">
            <a:spAutoFit/>
          </a:bodyPr>
          <a:lstStyle/>
          <a:p>
            <a:pPr marL="0" indent="0">
              <a:spcBef>
                <a:spcPts val="600"/>
              </a:spcBef>
              <a:buNone/>
            </a:pPr>
            <a:r>
              <a:rPr lang="en-US" sz="2800" dirty="0"/>
              <a:t>However, this may no longer be enough</a:t>
            </a:r>
          </a:p>
          <a:p>
            <a:pPr marL="342900" indent="-342900">
              <a:spcBef>
                <a:spcPts val="600"/>
              </a:spcBef>
            </a:pPr>
            <a:r>
              <a:rPr lang="en-US" sz="2800" dirty="0"/>
              <a:t>Attackers may also use </a:t>
            </a:r>
            <a:r>
              <a:rPr lang="en-US" sz="2800" spc="-300" dirty="0"/>
              <a:t>T L B </a:t>
            </a:r>
            <a:r>
              <a:rPr lang="en-US" sz="2800" dirty="0"/>
              <a:t>s, caches, </a:t>
            </a:r>
            <a:r>
              <a:rPr lang="en-US" sz="2800" spc="-300" dirty="0"/>
              <a:t>M </a:t>
            </a:r>
            <a:r>
              <a:rPr lang="en-US" sz="2800" spc="-300" dirty="0" err="1"/>
              <a:t>M</a:t>
            </a:r>
            <a:r>
              <a:rPr lang="en-US" sz="2800" spc="-300" dirty="0"/>
              <a:t> </a:t>
            </a:r>
            <a:r>
              <a:rPr lang="en-US" sz="2800" dirty="0"/>
              <a:t>U, speculation, etc.</a:t>
            </a:r>
          </a:p>
          <a:p>
            <a:pPr marL="342900" indent="-342900">
              <a:spcBef>
                <a:spcPts val="600"/>
              </a:spcBef>
            </a:pPr>
            <a:r>
              <a:rPr lang="en-US" sz="2800" dirty="0"/>
              <a:t>For security, we have to manage all these resources</a:t>
            </a:r>
          </a:p>
        </p:txBody>
      </p:sp>
    </p:spTree>
    <p:extLst>
      <p:ext uri="{BB962C8B-B14F-4D97-AF65-F5344CB8AC3E}">
        <p14:creationId xmlns:p14="http://schemas.microsoft.com/office/powerpoint/2010/main" val="1277973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718-F77C-DFFB-D9BF-24261DFCFEA7}"/>
              </a:ext>
            </a:extLst>
          </p:cNvPr>
          <p:cNvSpPr>
            <a:spLocks noGrp="1"/>
          </p:cNvSpPr>
          <p:nvPr>
            <p:ph type="title"/>
          </p:nvPr>
        </p:nvSpPr>
        <p:spPr>
          <a:xfrm>
            <a:off x="628394" y="235265"/>
            <a:ext cx="10991021" cy="559572"/>
          </a:xfrm>
        </p:spPr>
        <p:txBody>
          <a:bodyPr wrap="square" lIns="0" tIns="18000" rIns="0" bIns="18000" anchor="ctr" anchorCtr="0">
            <a:spAutoFit/>
          </a:bodyPr>
          <a:lstStyle/>
          <a:p>
            <a:r>
              <a:rPr lang="en-US" sz="3400" dirty="0"/>
              <a:t>Authentication: Using Biometrics</a:t>
            </a:r>
            <a:endParaRPr lang="en-US" sz="2600" noProof="0" dirty="0"/>
          </a:p>
        </p:txBody>
      </p:sp>
      <p:pic>
        <p:nvPicPr>
          <p:cNvPr id="3" name="Picture 2" descr="Use of a biometrics.">
            <a:extLst>
              <a:ext uri="{FF2B5EF4-FFF2-40B4-BE49-F238E27FC236}">
                <a16:creationId xmlns:a16="http://schemas.microsoft.com/office/drawing/2014/main" id="{F194492B-AB13-3AE1-D538-A3797EF7788E}"/>
              </a:ext>
            </a:extLst>
          </p:cNvPr>
          <p:cNvPicPr>
            <a:picLocks noChangeAspect="1"/>
          </p:cNvPicPr>
          <p:nvPr/>
        </p:nvPicPr>
        <p:blipFill>
          <a:blip r:embed="rId3"/>
          <a:stretch>
            <a:fillRect/>
          </a:stretch>
        </p:blipFill>
        <p:spPr>
          <a:xfrm>
            <a:off x="2502276" y="1076787"/>
            <a:ext cx="7187448" cy="4793228"/>
          </a:xfrm>
          <a:prstGeom prst="rect">
            <a:avLst/>
          </a:prstGeom>
        </p:spPr>
      </p:pic>
      <p:sp>
        <p:nvSpPr>
          <p:cNvPr id="4" name="Content Placeholder 3">
            <a:extLst>
              <a:ext uri="{FF2B5EF4-FFF2-40B4-BE49-F238E27FC236}">
                <a16:creationId xmlns:a16="http://schemas.microsoft.com/office/drawing/2014/main" id="{B7A28EF9-2AF4-EA7D-3504-3E59C08764AB}"/>
              </a:ext>
            </a:extLst>
          </p:cNvPr>
          <p:cNvSpPr>
            <a:spLocks noGrp="1"/>
          </p:cNvSpPr>
          <p:nvPr>
            <p:ph sz="quarter" idx="14"/>
          </p:nvPr>
        </p:nvSpPr>
        <p:spPr>
          <a:xfrm>
            <a:off x="2502276" y="6041456"/>
            <a:ext cx="5895244" cy="221018"/>
          </a:xfrm>
        </p:spPr>
        <p:txBody>
          <a:bodyPr wrap="square" lIns="0" tIns="18000" rIns="0" bIns="18000" anchor="ctr" anchorCtr="0">
            <a:spAutoFit/>
          </a:bodyPr>
          <a:lstStyle/>
          <a:p>
            <a:pPr marL="0" indent="0">
              <a:buSzPts val="2400"/>
              <a:buNone/>
            </a:pPr>
            <a:r>
              <a:rPr lang="en-US" sz="1200" dirty="0" err="1"/>
              <a:t>Chuyuss</a:t>
            </a:r>
            <a:r>
              <a:rPr lang="en-US" sz="1200" dirty="0"/>
              <a:t>/Shutterstock</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09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41674" y="235345"/>
            <a:ext cx="10962951" cy="559572"/>
          </a:xfrm>
        </p:spPr>
        <p:txBody>
          <a:bodyPr wrap="square" lIns="0" tIns="18000" rIns="0" bIns="18000" anchor="ctr" anchorCtr="0">
            <a:spAutoFit/>
          </a:bodyPr>
          <a:lstStyle/>
          <a:p>
            <a:r>
              <a:rPr lang="en-US" sz="3400" dirty="0"/>
              <a:t>Exploiting Software</a:t>
            </a:r>
          </a:p>
        </p:txBody>
      </p:sp>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641674" y="1094082"/>
            <a:ext cx="10962951" cy="1405957"/>
          </a:xfrm>
        </p:spPr>
        <p:txBody>
          <a:bodyPr wrap="square" lIns="0" tIns="18000" rIns="0" bIns="18000" anchor="ctr" anchorCtr="0">
            <a:spAutoFit/>
          </a:bodyPr>
          <a:lstStyle/>
          <a:p>
            <a:pPr marL="0" indent="0">
              <a:spcBef>
                <a:spcPts val="600"/>
              </a:spcBef>
              <a:buNone/>
            </a:pPr>
            <a:r>
              <a:rPr lang="en-US" sz="2800" dirty="0"/>
              <a:t>Arms race: attacks become more sophisticated to deal with increasingly advanced security measures.</a:t>
            </a:r>
          </a:p>
          <a:p>
            <a:pPr marL="0" indent="0">
              <a:spcBef>
                <a:spcPts val="600"/>
              </a:spcBef>
              <a:buNone/>
            </a:pPr>
            <a:r>
              <a:rPr lang="en-US" sz="2800" dirty="0"/>
              <a:t>“Red Queen Effect”</a:t>
            </a:r>
          </a:p>
        </p:txBody>
      </p:sp>
      <p:pic>
        <p:nvPicPr>
          <p:cNvPr id="26" name="Picture 25" descr="A queen holding the hand of a girl and rushing her to the right side direction.&#10;Long description is available in notes, press F6">
            <a:extLst>
              <a:ext uri="{FF2B5EF4-FFF2-40B4-BE49-F238E27FC236}">
                <a16:creationId xmlns:a16="http://schemas.microsoft.com/office/drawing/2014/main" id="{59859BF1-E872-D769-12CD-C2354054E82F}"/>
              </a:ext>
            </a:extLst>
          </p:cNvPr>
          <p:cNvPicPr>
            <a:picLocks noChangeAspect="1"/>
          </p:cNvPicPr>
          <p:nvPr/>
        </p:nvPicPr>
        <p:blipFill>
          <a:blip r:embed="rId3"/>
          <a:stretch>
            <a:fillRect/>
          </a:stretch>
        </p:blipFill>
        <p:spPr>
          <a:xfrm>
            <a:off x="2165500" y="3054463"/>
            <a:ext cx="7863870" cy="2024484"/>
          </a:xfrm>
          <a:prstGeom prst="rect">
            <a:avLst/>
          </a:prstGeom>
        </p:spPr>
      </p:pic>
      <p:sp>
        <p:nvSpPr>
          <p:cNvPr id="4" name="Content Placeholder 3">
            <a:extLst>
              <a:ext uri="{FF2B5EF4-FFF2-40B4-BE49-F238E27FC236}">
                <a16:creationId xmlns:a16="http://schemas.microsoft.com/office/drawing/2014/main" id="{F4E87F2A-F916-571B-6060-AD06B68BC24F}"/>
              </a:ext>
            </a:extLst>
          </p:cNvPr>
          <p:cNvSpPr>
            <a:spLocks noGrp="1"/>
          </p:cNvSpPr>
          <p:nvPr>
            <p:ph sz="quarter" idx="13"/>
          </p:nvPr>
        </p:nvSpPr>
        <p:spPr>
          <a:xfrm>
            <a:off x="2300355" y="5170760"/>
            <a:ext cx="889412" cy="221018"/>
          </a:xfrm>
        </p:spPr>
        <p:txBody>
          <a:bodyPr wrap="square" lIns="0" tIns="18000" rIns="0" bIns="18000" anchor="ctr" anchorCtr="0">
            <a:spAutoFit/>
          </a:bodyPr>
          <a:lstStyle/>
          <a:p>
            <a:pPr marL="0" indent="0">
              <a:spcBef>
                <a:spcPts val="0"/>
              </a:spcBef>
              <a:buNone/>
            </a:pPr>
            <a:r>
              <a:rPr lang="en-US" sz="1200" dirty="0"/>
              <a:t>Lewis Carroll</a:t>
            </a:r>
          </a:p>
        </p:txBody>
      </p:sp>
    </p:spTree>
    <p:extLst>
      <p:ext uri="{BB962C8B-B14F-4D97-AF65-F5344CB8AC3E}">
        <p14:creationId xmlns:p14="http://schemas.microsoft.com/office/powerpoint/2010/main" val="1975997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40125" y="235689"/>
            <a:ext cx="10964499" cy="559572"/>
          </a:xfrm>
        </p:spPr>
        <p:txBody>
          <a:bodyPr wrap="square" lIns="0" tIns="18000" rIns="0" bIns="18000" anchor="ctr" anchorCtr="0">
            <a:spAutoFit/>
          </a:bodyPr>
          <a:lstStyle/>
          <a:p>
            <a:r>
              <a:rPr lang="en-US" sz="3400" dirty="0"/>
              <a:t>Memory Errors</a:t>
            </a:r>
          </a:p>
        </p:txBody>
      </p:sp>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640125" y="1032584"/>
            <a:ext cx="10964499" cy="1482901"/>
          </a:xfrm>
        </p:spPr>
        <p:txBody>
          <a:bodyPr wrap="square" lIns="0" tIns="18000" rIns="0" bIns="18000" anchor="ctr" anchorCtr="0">
            <a:spAutoFit/>
          </a:bodyPr>
          <a:lstStyle/>
          <a:p>
            <a:pPr marL="0" indent="0">
              <a:spcBef>
                <a:spcPts val="600"/>
              </a:spcBef>
              <a:buNone/>
            </a:pPr>
            <a:r>
              <a:rPr lang="en-US" sz="2800" dirty="0"/>
              <a:t>In the next few slides, we will go over different kinds of vulnerability</a:t>
            </a:r>
          </a:p>
          <a:p>
            <a:pPr marL="0" indent="0">
              <a:spcBef>
                <a:spcPts val="600"/>
              </a:spcBef>
              <a:buNone/>
            </a:pPr>
            <a:r>
              <a:rPr lang="en-US" sz="2800" dirty="0"/>
              <a:t>Quite a few, but on the other hand, these are almost all of them</a:t>
            </a:r>
          </a:p>
          <a:p>
            <a:pPr marL="0" indent="0">
              <a:spcBef>
                <a:spcPts val="600"/>
              </a:spcBef>
              <a:buNone/>
            </a:pPr>
            <a:r>
              <a:rPr lang="en-US" sz="2800" dirty="0"/>
              <a:t>Most software vulnerabilities are instances of these</a:t>
            </a:r>
          </a:p>
        </p:txBody>
      </p:sp>
    </p:spTree>
    <p:extLst>
      <p:ext uri="{BB962C8B-B14F-4D97-AF65-F5344CB8AC3E}">
        <p14:creationId xmlns:p14="http://schemas.microsoft.com/office/powerpoint/2010/main" val="1550430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04951" y="200520"/>
            <a:ext cx="10999674" cy="559572"/>
          </a:xfrm>
        </p:spPr>
        <p:txBody>
          <a:bodyPr wrap="square" lIns="0" tIns="18000" rIns="0" bIns="18000" anchor="ctr" anchorCtr="0">
            <a:spAutoFit/>
          </a:bodyPr>
          <a:lstStyle/>
          <a:p>
            <a:r>
              <a:rPr lang="en-US" sz="3400" dirty="0"/>
              <a:t>Assumption</a:t>
            </a:r>
          </a:p>
        </p:txBody>
      </p:sp>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604951" y="920559"/>
            <a:ext cx="10999674" cy="1482901"/>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Attacker </a:t>
            </a:r>
          </a:p>
          <a:p>
            <a:pPr marL="342900" indent="-342900">
              <a:spcBef>
                <a:spcPts val="600"/>
              </a:spcBef>
              <a:buSzPts val="2400"/>
            </a:pPr>
            <a:r>
              <a:rPr lang="en-US" sz="2800" dirty="0">
                <a:latin typeface="Arial" panose="020B0604020202020204" pitchFamily="34" charset="0"/>
                <a:cs typeface="Arial" panose="020B0604020202020204" pitchFamily="34" charset="0"/>
              </a:rPr>
              <a:t>Can run programs </a:t>
            </a:r>
          </a:p>
          <a:p>
            <a:pPr marL="342900" indent="-342900">
              <a:spcBef>
                <a:spcPts val="600"/>
              </a:spcBef>
              <a:buSzPts val="2400"/>
            </a:pPr>
            <a:r>
              <a:rPr lang="en-US" sz="2800" dirty="0">
                <a:latin typeface="Arial" panose="020B0604020202020204" pitchFamily="34" charset="0"/>
                <a:cs typeface="Arial" panose="020B0604020202020204" pitchFamily="34" charset="0"/>
              </a:rPr>
              <a:t>Attacks program with higher privileges (e.g.. </a:t>
            </a:r>
            <a:r>
              <a:rPr lang="en-US" sz="2800" dirty="0" err="1">
                <a:latin typeface="Consolas" panose="020B0609020204030204" pitchFamily="49" charset="0"/>
                <a:ea typeface="Courier New"/>
                <a:cs typeface="Arial" panose="020B0604020202020204" pitchFamily="34" charset="0"/>
                <a:sym typeface="Courier New"/>
              </a:rPr>
              <a:t>setuid</a:t>
            </a:r>
            <a:r>
              <a:rPr lang="en-US" sz="2800" dirty="0">
                <a:latin typeface="Arial" panose="020B0604020202020204" pitchFamily="34" charset="0"/>
                <a:cs typeface="Arial" panose="020B0604020202020204" pitchFamily="34" charset="0"/>
              </a:rPr>
              <a:t> root programs)</a:t>
            </a:r>
          </a:p>
        </p:txBody>
      </p:sp>
    </p:spTree>
    <p:extLst>
      <p:ext uri="{BB962C8B-B14F-4D97-AF65-F5344CB8AC3E}">
        <p14:creationId xmlns:p14="http://schemas.microsoft.com/office/powerpoint/2010/main" val="2041787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16676" y="235689"/>
            <a:ext cx="8245920" cy="559572"/>
          </a:xfrm>
        </p:spPr>
        <p:txBody>
          <a:bodyPr wrap="square" lIns="0" tIns="18000" rIns="0" bIns="18000" anchor="ctr" anchorCtr="0">
            <a:spAutoFit/>
          </a:bodyPr>
          <a:lstStyle/>
          <a:p>
            <a:r>
              <a:rPr lang="en-US" sz="3400" dirty="0">
                <a:solidFill>
                  <a:schemeClr val="lt2"/>
                </a:solidFill>
              </a:rPr>
              <a:t>Buffer Overflows </a:t>
            </a:r>
            <a:r>
              <a:rPr lang="en-US" sz="2600" dirty="0">
                <a:solidFill>
                  <a:schemeClr val="lt2"/>
                </a:solidFill>
              </a:rPr>
              <a:t>(1 of 2)</a:t>
            </a:r>
            <a:endParaRPr lang="en-US" sz="2600" dirty="0"/>
          </a:p>
        </p:txBody>
      </p:sp>
      <p:pic>
        <p:nvPicPr>
          <p:cNvPr id="5" name="Picture 4" descr="A code of buffer overflows.&#10;Long description is available in notes, press F6">
            <a:extLst>
              <a:ext uri="{FF2B5EF4-FFF2-40B4-BE49-F238E27FC236}">
                <a16:creationId xmlns:a16="http://schemas.microsoft.com/office/drawing/2014/main" id="{753DE267-34D5-0E67-DA11-D69A390D0EBF}"/>
              </a:ext>
            </a:extLst>
          </p:cNvPr>
          <p:cNvPicPr>
            <a:picLocks noChangeAspect="1"/>
          </p:cNvPicPr>
          <p:nvPr/>
        </p:nvPicPr>
        <p:blipFill>
          <a:blip r:embed="rId3"/>
          <a:stretch>
            <a:fillRect/>
          </a:stretch>
        </p:blipFill>
        <p:spPr>
          <a:xfrm>
            <a:off x="2038582" y="1383536"/>
            <a:ext cx="8114836" cy="2585455"/>
          </a:xfrm>
          <a:prstGeom prst="rect">
            <a:avLst/>
          </a:prstGeom>
        </p:spPr>
      </p:pic>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4764887" y="4251131"/>
            <a:ext cx="2821529" cy="467239"/>
          </a:xfrm>
        </p:spPr>
        <p:txBody>
          <a:bodyPr wrap="square" lIns="0" tIns="18000" rIns="0" bIns="18000" anchor="ctr" anchorCtr="0">
            <a:spAutoFit/>
          </a:bodyPr>
          <a:lstStyle/>
          <a:p>
            <a:pPr marL="0" indent="0">
              <a:spcBef>
                <a:spcPts val="600"/>
              </a:spcBef>
              <a:buNone/>
            </a:pPr>
            <a:r>
              <a:rPr lang="en-US" sz="2800" dirty="0"/>
              <a:t>Spot the problem.</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2666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16672" y="235689"/>
            <a:ext cx="10990597" cy="559572"/>
          </a:xfrm>
        </p:spPr>
        <p:txBody>
          <a:bodyPr wrap="square" lIns="0" tIns="18000" rIns="0" bIns="18000" anchor="ctr" anchorCtr="0">
            <a:spAutoFit/>
          </a:bodyPr>
          <a:lstStyle/>
          <a:p>
            <a:r>
              <a:rPr lang="en-US" sz="3400" dirty="0"/>
              <a:t>Buffer Overflows on the Stack</a:t>
            </a:r>
          </a:p>
        </p:txBody>
      </p:sp>
      <p:pic>
        <p:nvPicPr>
          <p:cNvPr id="6" name="Picture 5" descr="The figure illustrates three parts: (a) the situation when the main program is running, (b) after the procedure A has been called, and (c) buffer overflow is shown in gray.&#10;Long description is available in notes, Press F6.">
            <a:extLst>
              <a:ext uri="{FF2B5EF4-FFF2-40B4-BE49-F238E27FC236}">
                <a16:creationId xmlns:a16="http://schemas.microsoft.com/office/drawing/2014/main" id="{DDA1DA24-92BA-23D5-3A03-EA67F3EEA3B1}"/>
              </a:ext>
            </a:extLst>
          </p:cNvPr>
          <p:cNvPicPr>
            <a:picLocks noChangeAspect="1"/>
          </p:cNvPicPr>
          <p:nvPr/>
        </p:nvPicPr>
        <p:blipFill>
          <a:blip r:embed="rId3"/>
          <a:stretch>
            <a:fillRect/>
          </a:stretch>
        </p:blipFill>
        <p:spPr>
          <a:xfrm>
            <a:off x="2480520" y="1176642"/>
            <a:ext cx="7399235" cy="3686973"/>
          </a:xfrm>
          <a:prstGeom prst="rect">
            <a:avLst/>
          </a:prstGeom>
        </p:spPr>
      </p:pic>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2433327" y="5384839"/>
            <a:ext cx="7307021" cy="590349"/>
          </a:xfrm>
        </p:spPr>
        <p:txBody>
          <a:bodyPr wrap="square" lIns="0" tIns="18000" rIns="0" bIns="18000" anchor="ctr" anchorCtr="0">
            <a:spAutoFit/>
          </a:bodyPr>
          <a:lstStyle/>
          <a:p>
            <a:pPr marL="0" indent="0">
              <a:spcBef>
                <a:spcPts val="600"/>
              </a:spcBef>
              <a:buNone/>
            </a:pPr>
            <a:r>
              <a:rPr lang="en-US" sz="1800" dirty="0"/>
              <a:t>Figure 9.17 (a) Situation when the main program is running. (b) After the procedure A has been called. (c) Buffer overflow shown in gray</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539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29951" y="235345"/>
            <a:ext cx="10974674" cy="559572"/>
          </a:xfrm>
        </p:spPr>
        <p:txBody>
          <a:bodyPr wrap="square" lIns="0" tIns="18000" rIns="0" bIns="18000" anchor="ctr" anchorCtr="0">
            <a:spAutoFit/>
          </a:bodyPr>
          <a:lstStyle/>
          <a:p>
            <a:r>
              <a:rPr lang="en-US" sz="3400" dirty="0">
                <a:solidFill>
                  <a:schemeClr val="lt2"/>
                </a:solidFill>
              </a:rPr>
              <a:t>Buffer Overflows </a:t>
            </a:r>
            <a:r>
              <a:rPr lang="en-US" sz="2600" dirty="0">
                <a:solidFill>
                  <a:schemeClr val="lt2"/>
                </a:solidFill>
              </a:rPr>
              <a:t>(2 of 2)</a:t>
            </a:r>
            <a:endParaRPr lang="en-US" sz="2600" dirty="0"/>
          </a:p>
        </p:txBody>
      </p:sp>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629951" y="1146240"/>
            <a:ext cx="6380449" cy="1329013"/>
          </a:xfrm>
        </p:spPr>
        <p:txBody>
          <a:bodyPr wrap="square" lIns="0" tIns="18000" rIns="0" bIns="18000" anchor="ctr" anchorCtr="0">
            <a:spAutoFit/>
          </a:bodyPr>
          <a:lstStyle/>
          <a:p>
            <a:pPr marL="0" indent="0">
              <a:spcBef>
                <a:spcPts val="600"/>
              </a:spcBef>
              <a:buNone/>
            </a:pPr>
            <a:r>
              <a:rPr lang="en-US" sz="2800" dirty="0"/>
              <a:t>Attacker overflows return address to jump to instructions she injected. </a:t>
            </a:r>
            <a:br>
              <a:rPr lang="en-US" sz="2800" dirty="0"/>
            </a:br>
            <a:r>
              <a:rPr lang="en-US" sz="2800" dirty="0"/>
              <a:t>For instance:</a:t>
            </a:r>
          </a:p>
        </p:txBody>
      </p:sp>
      <p:sp>
        <p:nvSpPr>
          <p:cNvPr id="9" name="Content Placeholder 8">
            <a:extLst>
              <a:ext uri="{FF2B5EF4-FFF2-40B4-BE49-F238E27FC236}">
                <a16:creationId xmlns:a16="http://schemas.microsoft.com/office/drawing/2014/main" id="{62FF77BC-D761-212E-F980-36A9E8EFCE33}"/>
              </a:ext>
            </a:extLst>
          </p:cNvPr>
          <p:cNvSpPr>
            <a:spLocks noGrp="1"/>
          </p:cNvSpPr>
          <p:nvPr>
            <p:ph sz="quarter" idx="13"/>
          </p:nvPr>
        </p:nvSpPr>
        <p:spPr>
          <a:xfrm>
            <a:off x="629950" y="2726055"/>
            <a:ext cx="6474235" cy="2698619"/>
          </a:xfrm>
        </p:spPr>
        <p:txBody>
          <a:bodyPr wrap="square" lIns="0" tIns="18000" rIns="0" bIns="18000" anchor="ctr" anchorCtr="0">
            <a:spAutoFit/>
          </a:bodyPr>
          <a:lstStyle/>
          <a:p>
            <a:pPr marL="342900" indent="-342900">
              <a:spcBef>
                <a:spcPts val="600"/>
              </a:spcBef>
            </a:pPr>
            <a:r>
              <a:rPr lang="en-US" sz="2800" dirty="0"/>
              <a:t>The bytes read into the buffer are executable instructions</a:t>
            </a:r>
          </a:p>
          <a:p>
            <a:pPr marL="342900" indent="-342900">
              <a:spcBef>
                <a:spcPts val="600"/>
              </a:spcBef>
            </a:pPr>
            <a:r>
              <a:rPr lang="en-US" sz="2800" dirty="0"/>
              <a:t>The attacker placed executable instructions in an environment variable (as such variables are stored on the stack)</a:t>
            </a:r>
          </a:p>
        </p:txBody>
      </p:sp>
      <p:sp>
        <p:nvSpPr>
          <p:cNvPr id="10" name="Content Placeholder 9">
            <a:extLst>
              <a:ext uri="{FF2B5EF4-FFF2-40B4-BE49-F238E27FC236}">
                <a16:creationId xmlns:a16="http://schemas.microsoft.com/office/drawing/2014/main" id="{45A62915-8F50-F284-BE10-7B34B96B92DD}"/>
              </a:ext>
            </a:extLst>
          </p:cNvPr>
          <p:cNvSpPr>
            <a:spLocks noGrp="1"/>
          </p:cNvSpPr>
          <p:nvPr>
            <p:ph sz="quarter" idx="14"/>
          </p:nvPr>
        </p:nvSpPr>
        <p:spPr>
          <a:xfrm>
            <a:off x="583059" y="5740504"/>
            <a:ext cx="6213981" cy="467239"/>
          </a:xfrm>
        </p:spPr>
        <p:txBody>
          <a:bodyPr wrap="square" lIns="0" tIns="18000" rIns="0" bIns="18000" anchor="ctr" anchorCtr="0">
            <a:spAutoFit/>
          </a:bodyPr>
          <a:lstStyle/>
          <a:p>
            <a:pPr marL="0" indent="0">
              <a:spcBef>
                <a:spcPts val="600"/>
              </a:spcBef>
              <a:buNone/>
            </a:pPr>
            <a:r>
              <a:rPr lang="en-US" sz="2800" dirty="0"/>
              <a:t>This code is known as </a:t>
            </a:r>
            <a:r>
              <a:rPr lang="en-US" sz="2800" b="1" dirty="0"/>
              <a:t>Shellcode</a:t>
            </a:r>
          </a:p>
        </p:txBody>
      </p:sp>
      <p:pic>
        <p:nvPicPr>
          <p:cNvPr id="8" name="Picture 7" descr="An illustration of shellcode.&#10;Long description is available in notes, press F6">
            <a:extLst>
              <a:ext uri="{FF2B5EF4-FFF2-40B4-BE49-F238E27FC236}">
                <a16:creationId xmlns:a16="http://schemas.microsoft.com/office/drawing/2014/main" id="{79B31CA1-EC97-7997-5406-3AFB75DCE294}"/>
              </a:ext>
            </a:extLst>
          </p:cNvPr>
          <p:cNvPicPr>
            <a:picLocks noChangeAspect="1"/>
          </p:cNvPicPr>
          <p:nvPr/>
        </p:nvPicPr>
        <p:blipFill>
          <a:blip r:embed="rId3"/>
          <a:srcRect/>
          <a:stretch/>
        </p:blipFill>
        <p:spPr>
          <a:xfrm>
            <a:off x="7953756" y="1318255"/>
            <a:ext cx="3457481" cy="4566340"/>
          </a:xfrm>
          <a:prstGeom prst="rect">
            <a:avLst/>
          </a:prstGeom>
        </p:spPr>
      </p:pic>
    </p:spTree>
    <p:extLst>
      <p:ext uri="{BB962C8B-B14F-4D97-AF65-F5344CB8AC3E}">
        <p14:creationId xmlns:p14="http://schemas.microsoft.com/office/powerpoint/2010/main" val="4089230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29951" y="235345"/>
            <a:ext cx="10974674" cy="559572"/>
          </a:xfrm>
        </p:spPr>
        <p:txBody>
          <a:bodyPr wrap="square" lIns="0" tIns="18000" rIns="0" bIns="18000" anchor="ctr" anchorCtr="0">
            <a:spAutoFit/>
          </a:bodyPr>
          <a:lstStyle/>
          <a:p>
            <a:r>
              <a:rPr lang="en-US" sz="3400" dirty="0"/>
              <a:t>Canaries</a:t>
            </a:r>
            <a:endParaRPr lang="en-US" sz="2600" dirty="0"/>
          </a:p>
        </p:txBody>
      </p:sp>
      <p:pic>
        <p:nvPicPr>
          <p:cNvPr id="6" name="Picture 5" descr="A rectangular illustration with slots. There are 6 slots in the rectangle.&#10;Long description is available in notes, press F6">
            <a:extLst>
              <a:ext uri="{FF2B5EF4-FFF2-40B4-BE49-F238E27FC236}">
                <a16:creationId xmlns:a16="http://schemas.microsoft.com/office/drawing/2014/main" id="{078BE76B-F252-1091-1F0D-B068D446B71C}"/>
              </a:ext>
            </a:extLst>
          </p:cNvPr>
          <p:cNvPicPr>
            <a:picLocks noChangeAspect="1"/>
          </p:cNvPicPr>
          <p:nvPr/>
        </p:nvPicPr>
        <p:blipFill>
          <a:blip r:embed="rId3"/>
          <a:stretch>
            <a:fillRect/>
          </a:stretch>
        </p:blipFill>
        <p:spPr>
          <a:xfrm>
            <a:off x="766630" y="1050080"/>
            <a:ext cx="3686115" cy="4632790"/>
          </a:xfrm>
          <a:prstGeom prst="rect">
            <a:avLst/>
          </a:prstGeom>
        </p:spPr>
      </p:pic>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782351" y="5865838"/>
            <a:ext cx="1287749" cy="221018"/>
          </a:xfrm>
        </p:spPr>
        <p:txBody>
          <a:bodyPr wrap="square" lIns="0" tIns="18000" rIns="0" bIns="18000" anchor="ctr" anchorCtr="0">
            <a:spAutoFit/>
          </a:bodyPr>
          <a:lstStyle/>
          <a:p>
            <a:pPr marL="0" indent="0">
              <a:spcBef>
                <a:spcPts val="600"/>
              </a:spcBef>
              <a:buNone/>
            </a:pPr>
            <a:r>
              <a:rPr lang="en-US" sz="1200" dirty="0" err="1"/>
              <a:t>Ene</a:t>
            </a:r>
            <a:r>
              <a:rPr lang="en-US" sz="1200" dirty="0"/>
              <a:t>/Shutterstock</a:t>
            </a:r>
          </a:p>
        </p:txBody>
      </p:sp>
      <p:sp>
        <p:nvSpPr>
          <p:cNvPr id="9" name="Content Placeholder 8">
            <a:extLst>
              <a:ext uri="{FF2B5EF4-FFF2-40B4-BE49-F238E27FC236}">
                <a16:creationId xmlns:a16="http://schemas.microsoft.com/office/drawing/2014/main" id="{62FF77BC-D761-212E-F980-36A9E8EFCE33}"/>
              </a:ext>
            </a:extLst>
          </p:cNvPr>
          <p:cNvSpPr>
            <a:spLocks noGrp="1"/>
          </p:cNvSpPr>
          <p:nvPr>
            <p:ph sz="quarter" idx="13"/>
          </p:nvPr>
        </p:nvSpPr>
        <p:spPr>
          <a:xfrm>
            <a:off x="6167437" y="892325"/>
            <a:ext cx="5394611" cy="1836844"/>
          </a:xfrm>
        </p:spPr>
        <p:txBody>
          <a:bodyPr wrap="square" lIns="0" tIns="18000" rIns="0" bIns="18000" anchor="ctr" anchorCtr="0">
            <a:spAutoFit/>
          </a:bodyPr>
          <a:lstStyle/>
          <a:p>
            <a:pPr marL="0" indent="0">
              <a:spcBef>
                <a:spcPts val="600"/>
              </a:spcBef>
              <a:buNone/>
            </a:pPr>
            <a:r>
              <a:rPr lang="en-US" sz="2800" dirty="0"/>
              <a:t>Function entry: put canary below return address</a:t>
            </a:r>
          </a:p>
          <a:p>
            <a:pPr marL="0" indent="0">
              <a:spcBef>
                <a:spcPts val="600"/>
              </a:spcBef>
              <a:buNone/>
            </a:pPr>
            <a:r>
              <a:rPr lang="en-US" sz="2800" dirty="0"/>
              <a:t>Return: check if canary value has changed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3287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FCD9-FEAF-25CA-BB8E-50A7F3338DFD}"/>
              </a:ext>
            </a:extLst>
          </p:cNvPr>
          <p:cNvSpPr>
            <a:spLocks noGrp="1"/>
          </p:cNvSpPr>
          <p:nvPr>
            <p:ph type="title"/>
          </p:nvPr>
        </p:nvSpPr>
        <p:spPr>
          <a:xfrm>
            <a:off x="651843" y="235689"/>
            <a:ext cx="10945653" cy="559572"/>
          </a:xfrm>
        </p:spPr>
        <p:txBody>
          <a:bodyPr wrap="square" lIns="0" tIns="18000" rIns="0" bIns="18000" anchor="ctr" anchorCtr="0">
            <a:spAutoFit/>
          </a:bodyPr>
          <a:lstStyle/>
          <a:p>
            <a:r>
              <a:rPr lang="en-US" sz="3400" dirty="0"/>
              <a:t>Skipping Canaries</a:t>
            </a:r>
          </a:p>
        </p:txBody>
      </p:sp>
      <p:pic>
        <p:nvPicPr>
          <p:cNvPr id="5" name="Picture 4" descr="The figure illustrates the program for Skipping the stack canary: by modifying len first, the attack is able to bypass the canary and modify the return address directly.&#10;Long description is available in notes, Press F6.">
            <a:extLst>
              <a:ext uri="{FF2B5EF4-FFF2-40B4-BE49-F238E27FC236}">
                <a16:creationId xmlns:a16="http://schemas.microsoft.com/office/drawing/2014/main" id="{906E5E37-25E0-84DE-87FD-1428D98F546B}"/>
              </a:ext>
            </a:extLst>
          </p:cNvPr>
          <p:cNvPicPr>
            <a:picLocks noChangeAspect="1"/>
          </p:cNvPicPr>
          <p:nvPr/>
        </p:nvPicPr>
        <p:blipFill>
          <a:blip r:embed="rId3"/>
          <a:stretch>
            <a:fillRect/>
          </a:stretch>
        </p:blipFill>
        <p:spPr>
          <a:xfrm>
            <a:off x="2080614" y="1549266"/>
            <a:ext cx="8183175" cy="3232267"/>
          </a:xfrm>
          <a:prstGeom prst="rect">
            <a:avLst/>
          </a:prstGeom>
        </p:spPr>
      </p:pic>
      <p:sp>
        <p:nvSpPr>
          <p:cNvPr id="3" name="Content Placeholder 2">
            <a:extLst>
              <a:ext uri="{FF2B5EF4-FFF2-40B4-BE49-F238E27FC236}">
                <a16:creationId xmlns:a16="http://schemas.microsoft.com/office/drawing/2014/main" id="{41A12443-0F5A-A289-DF60-77AC1A67D0E0}"/>
              </a:ext>
            </a:extLst>
          </p:cNvPr>
          <p:cNvSpPr>
            <a:spLocks noGrp="1"/>
          </p:cNvSpPr>
          <p:nvPr>
            <p:ph sz="quarter" idx="12"/>
          </p:nvPr>
        </p:nvSpPr>
        <p:spPr>
          <a:xfrm>
            <a:off x="2017415" y="5335248"/>
            <a:ext cx="8170294" cy="590349"/>
          </a:xfrm>
        </p:spPr>
        <p:txBody>
          <a:bodyPr wrap="square" lIns="0" tIns="18000" rIns="0" bIns="18000" anchor="ctr" anchorCtr="0">
            <a:spAutoFit/>
          </a:bodyPr>
          <a:lstStyle/>
          <a:p>
            <a:pPr marL="0" indent="0">
              <a:spcBef>
                <a:spcPts val="0"/>
              </a:spcBef>
              <a:buNone/>
            </a:pPr>
            <a:r>
              <a:rPr lang="en-US" sz="1800" dirty="0"/>
              <a:t>Figure 9.18 Skipping the stack canary: by modifying len first, the attack is able to bypass the canary and modify the return address directly.</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6645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49B-D065-7B2A-F8E7-709AEDCC9869}"/>
              </a:ext>
            </a:extLst>
          </p:cNvPr>
          <p:cNvSpPr>
            <a:spLocks noGrp="1"/>
          </p:cNvSpPr>
          <p:nvPr>
            <p:ph type="title"/>
          </p:nvPr>
        </p:nvSpPr>
        <p:spPr>
          <a:xfrm>
            <a:off x="640121" y="235689"/>
            <a:ext cx="10964503" cy="559572"/>
          </a:xfrm>
        </p:spPr>
        <p:txBody>
          <a:bodyPr wrap="square" lIns="0" tIns="18000" rIns="0" bIns="18000" anchor="ctr" anchorCtr="0">
            <a:spAutoFit/>
          </a:bodyPr>
          <a:lstStyle/>
          <a:p>
            <a:r>
              <a:rPr lang="en-US" sz="3400" dirty="0"/>
              <a:t>Data Execution Prevention </a:t>
            </a:r>
            <a:r>
              <a:rPr lang="en-US" sz="100" dirty="0"/>
              <a:t>Open parenthesis W Circumflex X close parenthesis</a:t>
            </a:r>
          </a:p>
        </p:txBody>
      </p:sp>
      <p:graphicFrame>
        <p:nvGraphicFramePr>
          <p:cNvPr id="5" name="Object 4">
            <a:extLst>
              <a:ext uri="{FF2B5EF4-FFF2-40B4-BE49-F238E27FC236}">
                <a16:creationId xmlns:a16="http://schemas.microsoft.com/office/drawing/2014/main" id="{3A2B6D53-FD7D-8825-E6B3-07379AD66A3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354514628"/>
              </p:ext>
            </p:extLst>
          </p:nvPr>
        </p:nvGraphicFramePr>
        <p:xfrm>
          <a:off x="6155729" y="300678"/>
          <a:ext cx="1957370" cy="573603"/>
        </p:xfrm>
        <a:graphic>
          <a:graphicData uri="http://schemas.openxmlformats.org/presentationml/2006/ole">
            <mc:AlternateContent xmlns:mc="http://schemas.openxmlformats.org/markup-compatibility/2006">
              <mc:Choice xmlns:v="urn:schemas-microsoft-com:vml" Requires="v">
                <p:oleObj name="Equation" r:id="rId2" imgW="520560" imgH="203040" progId="Equation.DSMT4">
                  <p:embed/>
                </p:oleObj>
              </mc:Choice>
              <mc:Fallback>
                <p:oleObj name="Equation" r:id="rId2" imgW="520560" imgH="203040" progId="Equation.DSMT4">
                  <p:embed/>
                  <p:pic>
                    <p:nvPicPr>
                      <p:cNvPr id="5" name="Object 4" descr="A right headed arrow.">
                        <a:extLst>
                          <a:ext uri="{FF2B5EF4-FFF2-40B4-BE49-F238E27FC236}">
                            <a16:creationId xmlns:a16="http://schemas.microsoft.com/office/drawing/2014/main" id="{3A2B6D53-FD7D-8825-E6B3-07379AD66A3B}"/>
                          </a:ext>
                        </a:extLst>
                      </p:cNvPr>
                      <p:cNvPicPr/>
                      <p:nvPr/>
                    </p:nvPicPr>
                    <p:blipFill>
                      <a:blip r:embed="rId3"/>
                      <a:stretch>
                        <a:fillRect/>
                      </a:stretch>
                    </p:blipFill>
                    <p:spPr>
                      <a:xfrm>
                        <a:off x="6155729" y="300678"/>
                        <a:ext cx="1957370" cy="573603"/>
                      </a:xfrm>
                      <a:prstGeom prst="rect">
                        <a:avLst/>
                      </a:prstGeom>
                      <a:solidFill>
                        <a:schemeClr val="bg1"/>
                      </a:solidFill>
                    </p:spPr>
                  </p:pic>
                </p:oleObj>
              </mc:Fallback>
            </mc:AlternateContent>
          </a:graphicData>
        </a:graphic>
      </p:graphicFrame>
      <p:sp>
        <p:nvSpPr>
          <p:cNvPr id="3" name="Content Placeholder 2">
            <a:extLst>
              <a:ext uri="{FF2B5EF4-FFF2-40B4-BE49-F238E27FC236}">
                <a16:creationId xmlns:a16="http://schemas.microsoft.com/office/drawing/2014/main" id="{41F948EC-3257-77B6-FACE-8525693063DE}"/>
              </a:ext>
            </a:extLst>
          </p:cNvPr>
          <p:cNvSpPr>
            <a:spLocks noGrp="1"/>
          </p:cNvSpPr>
          <p:nvPr>
            <p:ph sz="quarter" idx="12"/>
          </p:nvPr>
        </p:nvSpPr>
        <p:spPr>
          <a:xfrm>
            <a:off x="640121" y="930459"/>
            <a:ext cx="10964503" cy="1913789"/>
          </a:xfrm>
        </p:spPr>
        <p:txBody>
          <a:bodyPr wrap="square" lIns="0" tIns="18000" rIns="0" bIns="18000" anchor="ctr" anchorCtr="0">
            <a:spAutoFit/>
          </a:bodyPr>
          <a:lstStyle/>
          <a:p>
            <a:pPr marL="0" indent="0">
              <a:spcBef>
                <a:spcPts val="600"/>
              </a:spcBef>
              <a:buClr>
                <a:schemeClr val="dk1"/>
              </a:buClr>
              <a:buSzPts val="1100"/>
              <a:buNone/>
            </a:pPr>
            <a:r>
              <a:rPr lang="en-US" sz="2800" dirty="0"/>
              <a:t>Insight: code injection attacks no longer work if bytes provided by attacker cannot be executed as code</a:t>
            </a:r>
          </a:p>
          <a:p>
            <a:pPr marL="0" indent="0">
              <a:spcBef>
                <a:spcPts val="600"/>
              </a:spcBef>
              <a:buClr>
                <a:schemeClr val="dk1"/>
              </a:buClr>
              <a:buSzPts val="1100"/>
              <a:buNone/>
            </a:pPr>
            <a:r>
              <a:rPr lang="en-US" sz="2800" spc="-350" dirty="0"/>
              <a:t>C P U </a:t>
            </a:r>
            <a:r>
              <a:rPr lang="en-US" sz="2800" dirty="0"/>
              <a:t>s nowadays often have </a:t>
            </a:r>
            <a:r>
              <a:rPr lang="en-US" sz="2800" spc="-300" dirty="0"/>
              <a:t>N </a:t>
            </a:r>
            <a:r>
              <a:rPr lang="en-US" sz="2800" dirty="0"/>
              <a:t>X (“no execute”) bit</a:t>
            </a:r>
          </a:p>
          <a:p>
            <a:pPr marL="0" indent="0">
              <a:spcBef>
                <a:spcPts val="600"/>
              </a:spcBef>
              <a:buClr>
                <a:schemeClr val="dk1"/>
              </a:buClr>
              <a:buSzPts val="1100"/>
              <a:buNone/>
            </a:pPr>
            <a:r>
              <a:rPr lang="en-US" sz="2800" spc="-350" dirty="0"/>
              <a:t>O </a:t>
            </a:r>
            <a:r>
              <a:rPr lang="en-US" sz="2800" dirty="0"/>
              <a:t>S ensures that:</a:t>
            </a:r>
          </a:p>
        </p:txBody>
      </p:sp>
      <p:sp>
        <p:nvSpPr>
          <p:cNvPr id="4" name="Content Placeholder 3">
            <a:extLst>
              <a:ext uri="{FF2B5EF4-FFF2-40B4-BE49-F238E27FC236}">
                <a16:creationId xmlns:a16="http://schemas.microsoft.com/office/drawing/2014/main" id="{806ABA0A-8CAF-68E4-2530-5306DD6E33B0}"/>
              </a:ext>
            </a:extLst>
          </p:cNvPr>
          <p:cNvSpPr>
            <a:spLocks noGrp="1"/>
          </p:cNvSpPr>
          <p:nvPr>
            <p:ph sz="quarter" idx="13"/>
          </p:nvPr>
        </p:nvSpPr>
        <p:spPr>
          <a:xfrm>
            <a:off x="643666" y="3045322"/>
            <a:ext cx="10960450" cy="975070"/>
          </a:xfrm>
        </p:spPr>
        <p:txBody>
          <a:bodyPr wrap="square" lIns="0" tIns="18000" rIns="0" bIns="18000" anchor="ctr" anchorCtr="0">
            <a:spAutoFit/>
          </a:bodyPr>
          <a:lstStyle/>
          <a:p>
            <a:pPr marL="342900" indent="-342900">
              <a:spcBef>
                <a:spcPts val="600"/>
              </a:spcBef>
            </a:pPr>
            <a:r>
              <a:rPr lang="en-US" sz="2800" dirty="0"/>
              <a:t>Data is writable but not executable</a:t>
            </a:r>
          </a:p>
          <a:p>
            <a:pPr marL="342900" indent="-342900">
              <a:spcBef>
                <a:spcPts val="600"/>
              </a:spcBef>
            </a:pPr>
            <a:r>
              <a:rPr lang="en-US" sz="2800" dirty="0"/>
              <a:t>Code is executable but not writable</a:t>
            </a:r>
          </a:p>
        </p:txBody>
      </p:sp>
    </p:spTree>
    <p:extLst>
      <p:ext uri="{BB962C8B-B14F-4D97-AF65-F5344CB8AC3E}">
        <p14:creationId xmlns:p14="http://schemas.microsoft.com/office/powerpoint/2010/main" val="242515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28976" y="260745"/>
            <a:ext cx="10937901" cy="559572"/>
          </a:xfrm>
        </p:spPr>
        <p:txBody>
          <a:bodyPr wrap="square" lIns="0" tIns="18000" rIns="0" bIns="18000" anchor="ctr" anchorCtr="0">
            <a:spAutoFit/>
          </a:bodyPr>
          <a:lstStyle/>
          <a:p>
            <a:r>
              <a:rPr lang="en-US" sz="3400" dirty="0"/>
              <a:t>Operating Systems / Hypervisors</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2"/>
          </p:nvPr>
        </p:nvSpPr>
        <p:spPr>
          <a:xfrm>
            <a:off x="641676" y="1056526"/>
            <a:ext cx="10926437" cy="898126"/>
          </a:xfrm>
        </p:spPr>
        <p:txBody>
          <a:bodyPr wrap="square" lIns="0" tIns="18000" rIns="0" bIns="18000" anchor="ctr" anchorCtr="0">
            <a:spAutoFit/>
          </a:bodyPr>
          <a:lstStyle/>
          <a:p>
            <a:pPr marL="0" indent="0">
              <a:spcBef>
                <a:spcPts val="600"/>
              </a:spcBef>
              <a:buNone/>
            </a:pPr>
            <a:r>
              <a:rPr lang="en-US" sz="2800" dirty="0"/>
              <a:t>Lowest levels of software stack form the bedrock on which security is built.</a:t>
            </a:r>
          </a:p>
        </p:txBody>
      </p:sp>
      <p:sp>
        <p:nvSpPr>
          <p:cNvPr id="4" name="Content Placeholder 3">
            <a:extLst>
              <a:ext uri="{FF2B5EF4-FFF2-40B4-BE49-F238E27FC236}">
                <a16:creationId xmlns:a16="http://schemas.microsoft.com/office/drawing/2014/main" id="{83203177-5034-D60D-FB24-702B1E0E4F10}"/>
              </a:ext>
            </a:extLst>
          </p:cNvPr>
          <p:cNvSpPr>
            <a:spLocks noGrp="1"/>
          </p:cNvSpPr>
          <p:nvPr>
            <p:ph sz="quarter" idx="13"/>
          </p:nvPr>
        </p:nvSpPr>
        <p:spPr>
          <a:xfrm>
            <a:off x="641676" y="2198604"/>
            <a:ext cx="10926437" cy="1913789"/>
          </a:xfrm>
        </p:spPr>
        <p:txBody>
          <a:bodyPr wrap="square" lIns="0" tIns="18000" rIns="0" bIns="18000" anchor="ctr" anchorCtr="0">
            <a:spAutoFit/>
          </a:bodyPr>
          <a:lstStyle/>
          <a:p>
            <a:pPr marL="342900" indent="-342900">
              <a:spcBef>
                <a:spcPts val="600"/>
              </a:spcBef>
            </a:pPr>
            <a:r>
              <a:rPr lang="en-US" sz="2800" spc="-300" dirty="0"/>
              <a:t>O </a:t>
            </a:r>
            <a:r>
              <a:rPr lang="en-US" sz="2800" dirty="0"/>
              <a:t>S is able to execute privileged instructions, not available to normal programs</a:t>
            </a:r>
          </a:p>
          <a:p>
            <a:pPr marL="342900" indent="-342900">
              <a:spcBef>
                <a:spcPts val="600"/>
              </a:spcBef>
            </a:pPr>
            <a:r>
              <a:rPr lang="en-US" sz="2800" spc="-300" dirty="0"/>
              <a:t>O </a:t>
            </a:r>
            <a:r>
              <a:rPr lang="en-US" sz="2800" dirty="0"/>
              <a:t>S typically offers means to authenticate</a:t>
            </a:r>
          </a:p>
          <a:p>
            <a:pPr marL="342900" indent="-342900">
              <a:spcBef>
                <a:spcPts val="600"/>
              </a:spcBef>
            </a:pPr>
            <a:r>
              <a:rPr lang="en-US" sz="2800" spc="-300" dirty="0"/>
              <a:t>O </a:t>
            </a:r>
            <a:r>
              <a:rPr lang="en-US" sz="2800" dirty="0"/>
              <a:t>S typically offers means to isolate security domains / users</a:t>
            </a:r>
          </a:p>
        </p:txBody>
      </p:sp>
      <p:sp>
        <p:nvSpPr>
          <p:cNvPr id="5" name="Content Placeholder 4">
            <a:extLst>
              <a:ext uri="{FF2B5EF4-FFF2-40B4-BE49-F238E27FC236}">
                <a16:creationId xmlns:a16="http://schemas.microsoft.com/office/drawing/2014/main" id="{607536F9-D138-959F-2400-17C17484293A}"/>
              </a:ext>
            </a:extLst>
          </p:cNvPr>
          <p:cNvSpPr>
            <a:spLocks noGrp="1"/>
          </p:cNvSpPr>
          <p:nvPr>
            <p:ph sz="quarter" idx="14"/>
          </p:nvPr>
        </p:nvSpPr>
        <p:spPr>
          <a:xfrm>
            <a:off x="641676" y="4458626"/>
            <a:ext cx="10937901" cy="1329013"/>
          </a:xfrm>
        </p:spPr>
        <p:txBody>
          <a:bodyPr wrap="square" lIns="0" tIns="18000" rIns="0" bIns="18000" anchor="ctr" anchorCtr="0">
            <a:spAutoFit/>
          </a:bodyPr>
          <a:lstStyle/>
          <a:p>
            <a:pPr marL="0" indent="0">
              <a:spcBef>
                <a:spcPts val="600"/>
              </a:spcBef>
              <a:buNone/>
            </a:pPr>
            <a:r>
              <a:rPr lang="en-US" sz="2800" dirty="0"/>
              <a:t>While application should enforce security beyond this point, </a:t>
            </a:r>
            <a:r>
              <a:rPr lang="en-US" sz="2800" spc="-300" dirty="0"/>
              <a:t>O </a:t>
            </a:r>
            <a:r>
              <a:rPr lang="en-US" sz="2800" dirty="0"/>
              <a:t>S guarantees that only authorized processes can access files, memory, </a:t>
            </a:r>
            <a:r>
              <a:rPr lang="en-US" sz="2800" spc="-300" dirty="0"/>
              <a:t>C P </a:t>
            </a:r>
            <a:r>
              <a:rPr lang="en-US" sz="2800" dirty="0"/>
              <a:t>U, or other resources.</a:t>
            </a:r>
          </a:p>
        </p:txBody>
      </p:sp>
    </p:spTree>
    <p:extLst>
      <p:ext uri="{BB962C8B-B14F-4D97-AF65-F5344CB8AC3E}">
        <p14:creationId xmlns:p14="http://schemas.microsoft.com/office/powerpoint/2010/main" val="1122313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49B-D065-7B2A-F8E7-709AEDCC9869}"/>
              </a:ext>
            </a:extLst>
          </p:cNvPr>
          <p:cNvSpPr>
            <a:spLocks noGrp="1"/>
          </p:cNvSpPr>
          <p:nvPr>
            <p:ph type="title"/>
          </p:nvPr>
        </p:nvSpPr>
        <p:spPr>
          <a:xfrm>
            <a:off x="628395" y="235689"/>
            <a:ext cx="10976229" cy="559572"/>
          </a:xfrm>
        </p:spPr>
        <p:txBody>
          <a:bodyPr wrap="square" lIns="0" tIns="18000" rIns="0" bIns="18000" anchor="ctr" anchorCtr="0">
            <a:spAutoFit/>
          </a:bodyPr>
          <a:lstStyle/>
          <a:p>
            <a:r>
              <a:rPr lang="en-US" sz="3400" dirty="0"/>
              <a:t>Code Reuse Attacks </a:t>
            </a:r>
            <a:r>
              <a:rPr lang="en-US" sz="2600" dirty="0"/>
              <a:t>(1 of 2)</a:t>
            </a:r>
          </a:p>
        </p:txBody>
      </p:sp>
      <p:pic>
        <p:nvPicPr>
          <p:cNvPr id="6" name="Picture 5" descr="A figure illustrates return-oriented programming: linking gadgets.&#10;Long description is available in notes, press F6">
            <a:extLst>
              <a:ext uri="{FF2B5EF4-FFF2-40B4-BE49-F238E27FC236}">
                <a16:creationId xmlns:a16="http://schemas.microsoft.com/office/drawing/2014/main" id="{1497E4D9-0492-6607-58F0-D52EA87808CB}"/>
              </a:ext>
            </a:extLst>
          </p:cNvPr>
          <p:cNvPicPr>
            <a:picLocks noChangeAspect="1"/>
          </p:cNvPicPr>
          <p:nvPr/>
        </p:nvPicPr>
        <p:blipFill rotWithShape="1">
          <a:blip r:embed="rId3"/>
          <a:srcRect r="44009"/>
          <a:stretch/>
        </p:blipFill>
        <p:spPr>
          <a:xfrm>
            <a:off x="4336077" y="1142727"/>
            <a:ext cx="3666990" cy="4628797"/>
          </a:xfrm>
          <a:prstGeom prst="rect">
            <a:avLst/>
          </a:prstGeom>
        </p:spPr>
      </p:pic>
      <p:sp>
        <p:nvSpPr>
          <p:cNvPr id="3" name="Content Placeholder 2">
            <a:extLst>
              <a:ext uri="{FF2B5EF4-FFF2-40B4-BE49-F238E27FC236}">
                <a16:creationId xmlns:a16="http://schemas.microsoft.com/office/drawing/2014/main" id="{41F948EC-3257-77B6-FACE-8525693063DE}"/>
              </a:ext>
            </a:extLst>
          </p:cNvPr>
          <p:cNvSpPr>
            <a:spLocks noGrp="1"/>
          </p:cNvSpPr>
          <p:nvPr>
            <p:ph sz="quarter" idx="12"/>
          </p:nvPr>
        </p:nvSpPr>
        <p:spPr>
          <a:xfrm>
            <a:off x="3212828" y="5936463"/>
            <a:ext cx="5952285" cy="313350"/>
          </a:xfrm>
        </p:spPr>
        <p:txBody>
          <a:bodyPr wrap="square" lIns="0" tIns="18000" rIns="0" bIns="18000" anchor="ctr" anchorCtr="0">
            <a:spAutoFit/>
          </a:bodyPr>
          <a:lstStyle/>
          <a:p>
            <a:pPr marL="0" indent="0">
              <a:spcBef>
                <a:spcPts val="600"/>
              </a:spcBef>
              <a:buClr>
                <a:schemeClr val="dk1"/>
              </a:buClr>
              <a:buSzPts val="1100"/>
              <a:buNone/>
            </a:pPr>
            <a:r>
              <a:rPr lang="en-US" sz="1800" dirty="0"/>
              <a:t>Figure 9.19 Return-oriented programming: linking gadgets</a:t>
            </a:r>
          </a:p>
        </p:txBody>
      </p:sp>
    </p:spTree>
    <p:extLst>
      <p:ext uri="{BB962C8B-B14F-4D97-AF65-F5344CB8AC3E}">
        <p14:creationId xmlns:p14="http://schemas.microsoft.com/office/powerpoint/2010/main" val="4043376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E49B-D065-7B2A-F8E7-709AEDCC9869}"/>
              </a:ext>
            </a:extLst>
          </p:cNvPr>
          <p:cNvSpPr>
            <a:spLocks noGrp="1"/>
          </p:cNvSpPr>
          <p:nvPr>
            <p:ph type="title"/>
          </p:nvPr>
        </p:nvSpPr>
        <p:spPr>
          <a:xfrm>
            <a:off x="634135" y="235689"/>
            <a:ext cx="10933978" cy="559572"/>
          </a:xfrm>
        </p:spPr>
        <p:txBody>
          <a:bodyPr wrap="square" lIns="0" tIns="18000" rIns="0" bIns="18000" anchor="ctr" anchorCtr="0">
            <a:spAutoFit/>
          </a:bodyPr>
          <a:lstStyle/>
          <a:p>
            <a:r>
              <a:rPr lang="en-US" sz="3400" dirty="0"/>
              <a:t>Code Reuse Attacks </a:t>
            </a:r>
            <a:r>
              <a:rPr lang="en-US" sz="2600" dirty="0"/>
              <a:t>(2 of 2)</a:t>
            </a:r>
          </a:p>
        </p:txBody>
      </p:sp>
      <p:pic>
        <p:nvPicPr>
          <p:cNvPr id="7" name="Picture 6" descr="The figure illustrates return-oriented programming: linking gadgets.&#10;Long description is available in notes, press F6">
            <a:extLst>
              <a:ext uri="{FF2B5EF4-FFF2-40B4-BE49-F238E27FC236}">
                <a16:creationId xmlns:a16="http://schemas.microsoft.com/office/drawing/2014/main" id="{D99189E9-F6A5-185E-3671-E460D80365EA}"/>
              </a:ext>
            </a:extLst>
          </p:cNvPr>
          <p:cNvPicPr>
            <a:picLocks noChangeAspect="1"/>
          </p:cNvPicPr>
          <p:nvPr/>
        </p:nvPicPr>
        <p:blipFill>
          <a:blip r:embed="rId3"/>
          <a:stretch>
            <a:fillRect/>
          </a:stretch>
        </p:blipFill>
        <p:spPr>
          <a:xfrm>
            <a:off x="3107120" y="1288318"/>
            <a:ext cx="6131998" cy="4057774"/>
          </a:xfrm>
          <a:prstGeom prst="rect">
            <a:avLst/>
          </a:prstGeom>
        </p:spPr>
      </p:pic>
      <p:sp>
        <p:nvSpPr>
          <p:cNvPr id="3" name="Content Placeholder 2">
            <a:extLst>
              <a:ext uri="{FF2B5EF4-FFF2-40B4-BE49-F238E27FC236}">
                <a16:creationId xmlns:a16="http://schemas.microsoft.com/office/drawing/2014/main" id="{41F948EC-3257-77B6-FACE-8525693063DE}"/>
              </a:ext>
            </a:extLst>
          </p:cNvPr>
          <p:cNvSpPr>
            <a:spLocks noGrp="1"/>
          </p:cNvSpPr>
          <p:nvPr>
            <p:ph sz="quarter" idx="12"/>
          </p:nvPr>
        </p:nvSpPr>
        <p:spPr>
          <a:xfrm>
            <a:off x="3231057" y="5718220"/>
            <a:ext cx="5883766" cy="313350"/>
          </a:xfrm>
        </p:spPr>
        <p:txBody>
          <a:bodyPr wrap="square" lIns="0" tIns="18000" rIns="0" bIns="18000" anchor="ctr" anchorCtr="0">
            <a:spAutoFit/>
          </a:bodyPr>
          <a:lstStyle/>
          <a:p>
            <a:pPr marL="0" indent="0">
              <a:spcBef>
                <a:spcPts val="600"/>
              </a:spcBef>
              <a:buClr>
                <a:schemeClr val="dk1"/>
              </a:buClr>
              <a:buSzPts val="1100"/>
              <a:buNone/>
            </a:pPr>
            <a:r>
              <a:rPr lang="en-US" sz="1800" dirty="0"/>
              <a:t>Figure 9.19 Return-oriented programming: linking gadgets</a:t>
            </a:r>
          </a:p>
        </p:txBody>
      </p:sp>
    </p:spTree>
    <p:extLst>
      <p:ext uri="{BB962C8B-B14F-4D97-AF65-F5344CB8AC3E}">
        <p14:creationId xmlns:p14="http://schemas.microsoft.com/office/powerpoint/2010/main" val="3640948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A801-0CBD-8003-19E9-A20415A40D71}"/>
              </a:ext>
            </a:extLst>
          </p:cNvPr>
          <p:cNvSpPr>
            <a:spLocks noGrp="1"/>
          </p:cNvSpPr>
          <p:nvPr>
            <p:ph type="title"/>
          </p:nvPr>
        </p:nvSpPr>
        <p:spPr>
          <a:xfrm>
            <a:off x="640785" y="322441"/>
            <a:ext cx="10927328" cy="559572"/>
          </a:xfrm>
        </p:spPr>
        <p:txBody>
          <a:bodyPr wrap="square" lIns="0" tIns="18000" rIns="0" bIns="18000" anchor="ctr" anchorCtr="0">
            <a:spAutoFit/>
          </a:bodyPr>
          <a:lstStyle/>
          <a:p>
            <a:r>
              <a:rPr lang="en-US" sz="3400" dirty="0"/>
              <a:t>Address Space Layout Randomization (</a:t>
            </a:r>
            <a:r>
              <a:rPr lang="en-US" sz="3400" spc="-500" dirty="0"/>
              <a:t>A S L </a:t>
            </a:r>
            <a:r>
              <a:rPr lang="en-US" sz="3400" dirty="0"/>
              <a:t>R)</a:t>
            </a:r>
          </a:p>
        </p:txBody>
      </p:sp>
      <p:sp>
        <p:nvSpPr>
          <p:cNvPr id="3" name="Content Placeholder 2">
            <a:extLst>
              <a:ext uri="{FF2B5EF4-FFF2-40B4-BE49-F238E27FC236}">
                <a16:creationId xmlns:a16="http://schemas.microsoft.com/office/drawing/2014/main" id="{CCEB764F-25F6-2DA6-3AE2-AE107DCA53CE}"/>
              </a:ext>
            </a:extLst>
          </p:cNvPr>
          <p:cNvSpPr>
            <a:spLocks noGrp="1"/>
          </p:cNvSpPr>
          <p:nvPr>
            <p:ph sz="quarter" idx="12"/>
          </p:nvPr>
        </p:nvSpPr>
        <p:spPr>
          <a:xfrm>
            <a:off x="665833" y="1157780"/>
            <a:ext cx="4148626" cy="467239"/>
          </a:xfrm>
        </p:spPr>
        <p:txBody>
          <a:bodyPr wrap="square" lIns="0" tIns="18000" rIns="0" bIns="18000" anchor="ctr" anchorCtr="0">
            <a:spAutoFit/>
          </a:bodyPr>
          <a:lstStyle/>
          <a:p>
            <a:pPr marL="0" indent="0">
              <a:buNone/>
            </a:pPr>
            <a:r>
              <a:rPr lang="en-US" sz="2800" dirty="0"/>
              <a:t>To stop code reuse attack</a:t>
            </a:r>
          </a:p>
        </p:txBody>
      </p:sp>
      <p:graphicFrame>
        <p:nvGraphicFramePr>
          <p:cNvPr id="23" name="Object 22" descr="A right headed arrow.">
            <a:extLst>
              <a:ext uri="{FF2B5EF4-FFF2-40B4-BE49-F238E27FC236}">
                <a16:creationId xmlns:a16="http://schemas.microsoft.com/office/drawing/2014/main" id="{AF1FFACB-0E11-5BB1-2C58-8C88533CE575}"/>
              </a:ext>
            </a:extLst>
          </p:cNvPr>
          <p:cNvGraphicFramePr>
            <a:graphicFrameLocks noChangeAspect="1"/>
          </p:cNvGraphicFramePr>
          <p:nvPr>
            <p:extLst>
              <p:ext uri="{D42A27DB-BD31-4B8C-83A1-F6EECF244321}">
                <p14:modId xmlns:p14="http://schemas.microsoft.com/office/powerpoint/2010/main" val="4070134618"/>
              </p:ext>
            </p:extLst>
          </p:nvPr>
        </p:nvGraphicFramePr>
        <p:xfrm>
          <a:off x="4919539" y="1239841"/>
          <a:ext cx="693938" cy="385441"/>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3" name="Object 22" descr="A right headed arrow.">
                        <a:extLst>
                          <a:ext uri="{FF2B5EF4-FFF2-40B4-BE49-F238E27FC236}">
                            <a16:creationId xmlns:a16="http://schemas.microsoft.com/office/drawing/2014/main" id="{AF1FFACB-0E11-5BB1-2C58-8C88533CE575}"/>
                          </a:ext>
                        </a:extLst>
                      </p:cNvPr>
                      <p:cNvPicPr/>
                      <p:nvPr/>
                    </p:nvPicPr>
                    <p:blipFill>
                      <a:blip r:embed="rId4"/>
                      <a:stretch>
                        <a:fillRect/>
                      </a:stretch>
                    </p:blipFill>
                    <p:spPr>
                      <a:xfrm>
                        <a:off x="4919539" y="1239841"/>
                        <a:ext cx="693938" cy="38544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BFE4907C-2896-404E-40E6-E4AACD0E927C}"/>
              </a:ext>
            </a:extLst>
          </p:cNvPr>
          <p:cNvSpPr>
            <a:spLocks noGrp="1"/>
          </p:cNvSpPr>
          <p:nvPr>
            <p:ph sz="quarter" idx="13"/>
          </p:nvPr>
        </p:nvSpPr>
        <p:spPr>
          <a:xfrm>
            <a:off x="5599903" y="1169503"/>
            <a:ext cx="5126711" cy="467239"/>
          </a:xfrm>
        </p:spPr>
        <p:txBody>
          <a:bodyPr wrap="square" lIns="0" tIns="18000" rIns="0" bIns="18000" anchor="ctr" anchorCtr="0">
            <a:spAutoFit/>
          </a:bodyPr>
          <a:lstStyle/>
          <a:p>
            <a:pPr marL="0" indent="0">
              <a:buNone/>
            </a:pPr>
            <a:r>
              <a:rPr lang="en-US" sz="2800" dirty="0"/>
              <a:t>randomize the address space</a:t>
            </a:r>
          </a:p>
        </p:txBody>
      </p:sp>
      <p:sp>
        <p:nvSpPr>
          <p:cNvPr id="5" name="Content Placeholder 4">
            <a:extLst>
              <a:ext uri="{FF2B5EF4-FFF2-40B4-BE49-F238E27FC236}">
                <a16:creationId xmlns:a16="http://schemas.microsoft.com/office/drawing/2014/main" id="{07EA7128-B209-33CE-9483-4A941301E853}"/>
              </a:ext>
            </a:extLst>
          </p:cNvPr>
          <p:cNvSpPr>
            <a:spLocks noGrp="1"/>
          </p:cNvSpPr>
          <p:nvPr>
            <p:ph sz="quarter" idx="14"/>
          </p:nvPr>
        </p:nvSpPr>
        <p:spPr>
          <a:xfrm>
            <a:off x="675508" y="1855301"/>
            <a:ext cx="4244032" cy="1090486"/>
          </a:xfrm>
        </p:spPr>
        <p:txBody>
          <a:bodyPr wrap="square" lIns="0" tIns="18000" rIns="0" bIns="18000" anchor="ctr" anchorCtr="0">
            <a:spAutoFit/>
          </a:bodyPr>
          <a:lstStyle/>
          <a:p>
            <a:pPr marL="0" indent="0">
              <a:buNone/>
            </a:pPr>
            <a:r>
              <a:rPr lang="en-US" sz="2800" dirty="0"/>
              <a:t>For instance</a:t>
            </a:r>
          </a:p>
          <a:p>
            <a:pPr marL="0" indent="0">
              <a:buNone/>
            </a:pPr>
            <a:r>
              <a:rPr lang="en-US" sz="2800" dirty="0"/>
              <a:t>Stack, Text, Heap, </a:t>
            </a:r>
            <a:r>
              <a:rPr lang="en-US" sz="2800" dirty="0" err="1"/>
              <a:t>Globals</a:t>
            </a:r>
            <a:endParaRPr lang="en-US" sz="2800" dirty="0"/>
          </a:p>
        </p:txBody>
      </p:sp>
      <p:graphicFrame>
        <p:nvGraphicFramePr>
          <p:cNvPr id="24" name="Object 23" descr="A right headed arrow.">
            <a:extLst>
              <a:ext uri="{FF2B5EF4-FFF2-40B4-BE49-F238E27FC236}">
                <a16:creationId xmlns:a16="http://schemas.microsoft.com/office/drawing/2014/main" id="{4E528EEA-53F9-80F7-0C2D-5267EA20DD7F}"/>
              </a:ext>
            </a:extLst>
          </p:cNvPr>
          <p:cNvGraphicFramePr>
            <a:graphicFrameLocks noChangeAspect="1"/>
          </p:cNvGraphicFramePr>
          <p:nvPr>
            <p:extLst>
              <p:ext uri="{D42A27DB-BD31-4B8C-83A1-F6EECF244321}">
                <p14:modId xmlns:p14="http://schemas.microsoft.com/office/powerpoint/2010/main" val="1299371"/>
              </p:ext>
            </p:extLst>
          </p:nvPr>
        </p:nvGraphicFramePr>
        <p:xfrm>
          <a:off x="5026259" y="2545093"/>
          <a:ext cx="693938" cy="385441"/>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4" name="Object 23" descr="A right headed arrow.">
                        <a:extLst>
                          <a:ext uri="{FF2B5EF4-FFF2-40B4-BE49-F238E27FC236}">
                            <a16:creationId xmlns:a16="http://schemas.microsoft.com/office/drawing/2014/main" id="{4E528EEA-53F9-80F7-0C2D-5267EA20DD7F}"/>
                          </a:ext>
                        </a:extLst>
                      </p:cNvPr>
                      <p:cNvPicPr/>
                      <p:nvPr/>
                    </p:nvPicPr>
                    <p:blipFill>
                      <a:blip r:embed="rId4"/>
                      <a:stretch>
                        <a:fillRect/>
                      </a:stretch>
                    </p:blipFill>
                    <p:spPr>
                      <a:xfrm>
                        <a:off x="5026259" y="2545093"/>
                        <a:ext cx="693938" cy="385441"/>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B8A23A1F-721C-C3A6-0FAB-2B415B107A8B}"/>
              </a:ext>
            </a:extLst>
          </p:cNvPr>
          <p:cNvSpPr>
            <a:spLocks noGrp="1"/>
          </p:cNvSpPr>
          <p:nvPr>
            <p:ph sz="quarter" idx="15"/>
          </p:nvPr>
        </p:nvSpPr>
        <p:spPr>
          <a:xfrm>
            <a:off x="5808792" y="2479334"/>
            <a:ext cx="4785131" cy="467239"/>
          </a:xfrm>
        </p:spPr>
        <p:txBody>
          <a:bodyPr wrap="square" lIns="0" tIns="18000" rIns="0" bIns="18000" anchor="ctr" anchorCtr="0">
            <a:spAutoFit/>
          </a:bodyPr>
          <a:lstStyle/>
          <a:p>
            <a:pPr marL="0" indent="-486918">
              <a:buNone/>
            </a:pPr>
            <a:r>
              <a:rPr lang="en-US" sz="2800" dirty="0"/>
              <a:t>all start at a random address</a:t>
            </a:r>
          </a:p>
        </p:txBody>
      </p:sp>
      <p:sp>
        <p:nvSpPr>
          <p:cNvPr id="7" name="Content Placeholder 6">
            <a:extLst>
              <a:ext uri="{FF2B5EF4-FFF2-40B4-BE49-F238E27FC236}">
                <a16:creationId xmlns:a16="http://schemas.microsoft.com/office/drawing/2014/main" id="{0669CFE4-00F2-8C66-A450-FA17499D52E4}"/>
              </a:ext>
            </a:extLst>
          </p:cNvPr>
          <p:cNvSpPr>
            <a:spLocks noGrp="1"/>
          </p:cNvSpPr>
          <p:nvPr>
            <p:ph sz="quarter" idx="16"/>
          </p:nvPr>
        </p:nvSpPr>
        <p:spPr>
          <a:xfrm>
            <a:off x="658327" y="3034463"/>
            <a:ext cx="10354056" cy="467239"/>
          </a:xfrm>
        </p:spPr>
        <p:txBody>
          <a:bodyPr wrap="square" lIns="0" tIns="18000" rIns="0" bIns="18000" anchor="ctr" anchorCtr="0">
            <a:spAutoFit/>
          </a:bodyPr>
          <a:lstStyle/>
          <a:p>
            <a:pPr marL="0" indent="-486918">
              <a:buNone/>
            </a:pPr>
            <a:r>
              <a:rPr lang="en-US" sz="2800" dirty="0"/>
              <a:t>Attacker will not know where to divert the control flow</a:t>
            </a:r>
          </a:p>
        </p:txBody>
      </p:sp>
      <p:pic>
        <p:nvPicPr>
          <p:cNvPr id="26" name="Picture 25" descr="Two dices with 6 count in each.">
            <a:extLst>
              <a:ext uri="{FF2B5EF4-FFF2-40B4-BE49-F238E27FC236}">
                <a16:creationId xmlns:a16="http://schemas.microsoft.com/office/drawing/2014/main" id="{8A39310C-7F26-4585-C87B-DA16D5040D5E}"/>
              </a:ext>
            </a:extLst>
          </p:cNvPr>
          <p:cNvPicPr>
            <a:picLocks noChangeAspect="1"/>
          </p:cNvPicPr>
          <p:nvPr/>
        </p:nvPicPr>
        <p:blipFill>
          <a:blip r:embed="rId5"/>
          <a:stretch>
            <a:fillRect/>
          </a:stretch>
        </p:blipFill>
        <p:spPr>
          <a:xfrm>
            <a:off x="4625269" y="3777469"/>
            <a:ext cx="2958359" cy="2107831"/>
          </a:xfrm>
          <a:prstGeom prst="rect">
            <a:avLst/>
          </a:prstGeom>
        </p:spPr>
      </p:pic>
      <p:sp>
        <p:nvSpPr>
          <p:cNvPr id="8" name="Content Placeholder 7">
            <a:extLst>
              <a:ext uri="{FF2B5EF4-FFF2-40B4-BE49-F238E27FC236}">
                <a16:creationId xmlns:a16="http://schemas.microsoft.com/office/drawing/2014/main" id="{0776730F-D178-0F12-51E1-4AED9266DF8C}"/>
              </a:ext>
            </a:extLst>
          </p:cNvPr>
          <p:cNvSpPr>
            <a:spLocks noGrp="1"/>
          </p:cNvSpPr>
          <p:nvPr>
            <p:ph sz="quarter" idx="17"/>
          </p:nvPr>
        </p:nvSpPr>
        <p:spPr>
          <a:xfrm>
            <a:off x="4625269" y="6003612"/>
            <a:ext cx="2308630" cy="221018"/>
          </a:xfrm>
        </p:spPr>
        <p:txBody>
          <a:bodyPr wrap="square" lIns="0" tIns="18000" rIns="0" bIns="18000" anchor="ctr" anchorCtr="0">
            <a:spAutoFit/>
          </a:bodyPr>
          <a:lstStyle/>
          <a:p>
            <a:pPr marL="0" indent="-486918">
              <a:buNone/>
            </a:pPr>
            <a:r>
              <a:rPr lang="en-US" sz="1200" dirty="0"/>
              <a:t>Yaser-</a:t>
            </a:r>
            <a:r>
              <a:rPr lang="en-US" sz="1200" dirty="0" err="1"/>
              <a:t>graphix</a:t>
            </a:r>
            <a:r>
              <a:rPr lang="en-US" sz="1200" dirty="0"/>
              <a:t>/Shutterstock</a:t>
            </a:r>
          </a:p>
        </p:txBody>
      </p:sp>
    </p:spTree>
    <p:extLst>
      <p:ext uri="{BB962C8B-B14F-4D97-AF65-F5344CB8AC3E}">
        <p14:creationId xmlns:p14="http://schemas.microsoft.com/office/powerpoint/2010/main" val="227613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A801-0CBD-8003-19E9-A20415A40D71}"/>
              </a:ext>
            </a:extLst>
          </p:cNvPr>
          <p:cNvSpPr>
            <a:spLocks noGrp="1"/>
          </p:cNvSpPr>
          <p:nvPr>
            <p:ph type="title"/>
          </p:nvPr>
        </p:nvSpPr>
        <p:spPr>
          <a:xfrm>
            <a:off x="640120" y="235689"/>
            <a:ext cx="8245920" cy="559572"/>
          </a:xfrm>
        </p:spPr>
        <p:txBody>
          <a:bodyPr wrap="square" lIns="0" tIns="18000" rIns="0" bIns="18000" anchor="ctr" anchorCtr="0">
            <a:spAutoFit/>
          </a:bodyPr>
          <a:lstStyle/>
          <a:p>
            <a:r>
              <a:rPr lang="en-US" sz="3400" dirty="0"/>
              <a:t>Bypassing </a:t>
            </a:r>
            <a:r>
              <a:rPr lang="en-US" sz="3400" spc="-500" dirty="0"/>
              <a:t>A S L </a:t>
            </a:r>
            <a:r>
              <a:rPr lang="en-US" sz="3400" dirty="0"/>
              <a:t>R</a:t>
            </a:r>
          </a:p>
        </p:txBody>
      </p:sp>
      <p:sp>
        <p:nvSpPr>
          <p:cNvPr id="3" name="Content Placeholder 2">
            <a:extLst>
              <a:ext uri="{FF2B5EF4-FFF2-40B4-BE49-F238E27FC236}">
                <a16:creationId xmlns:a16="http://schemas.microsoft.com/office/drawing/2014/main" id="{CCEB764F-25F6-2DA6-3AE2-AE107DCA53CE}"/>
              </a:ext>
            </a:extLst>
          </p:cNvPr>
          <p:cNvSpPr>
            <a:spLocks noGrp="1"/>
          </p:cNvSpPr>
          <p:nvPr>
            <p:ph sz="quarter" idx="12"/>
          </p:nvPr>
        </p:nvSpPr>
        <p:spPr>
          <a:xfrm>
            <a:off x="623888" y="1007226"/>
            <a:ext cx="8132132" cy="467239"/>
          </a:xfrm>
        </p:spPr>
        <p:txBody>
          <a:bodyPr wrap="square" lIns="0" tIns="18000" rIns="0" bIns="18000" anchor="ctr" anchorCtr="0">
            <a:spAutoFit/>
          </a:bodyPr>
          <a:lstStyle/>
          <a:p>
            <a:pPr marL="0" indent="0">
              <a:buNone/>
            </a:pPr>
            <a:r>
              <a:rPr lang="en-US" sz="2800" dirty="0"/>
              <a:t>Leak information (e.g., return addresses on stack)</a:t>
            </a:r>
          </a:p>
        </p:txBody>
      </p:sp>
      <p:graphicFrame>
        <p:nvGraphicFramePr>
          <p:cNvPr id="23" name="Object 22" descr="A right headed arrow.">
            <a:extLst>
              <a:ext uri="{FF2B5EF4-FFF2-40B4-BE49-F238E27FC236}">
                <a16:creationId xmlns:a16="http://schemas.microsoft.com/office/drawing/2014/main" id="{AF1FFACB-0E11-5BB1-2C58-8C88533CE575}"/>
              </a:ext>
            </a:extLst>
          </p:cNvPr>
          <p:cNvGraphicFramePr>
            <a:graphicFrameLocks noChangeAspect="1"/>
          </p:cNvGraphicFramePr>
          <p:nvPr>
            <p:extLst>
              <p:ext uri="{D42A27DB-BD31-4B8C-83A1-F6EECF244321}">
                <p14:modId xmlns:p14="http://schemas.microsoft.com/office/powerpoint/2010/main" val="1656460659"/>
              </p:ext>
            </p:extLst>
          </p:nvPr>
        </p:nvGraphicFramePr>
        <p:xfrm>
          <a:off x="8584309" y="1032362"/>
          <a:ext cx="634784" cy="467238"/>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23" name="Object 22" descr="A right headed arrow.">
                        <a:extLst>
                          <a:ext uri="{FF2B5EF4-FFF2-40B4-BE49-F238E27FC236}">
                            <a16:creationId xmlns:a16="http://schemas.microsoft.com/office/drawing/2014/main" id="{AF1FFACB-0E11-5BB1-2C58-8C88533CE575}"/>
                          </a:ext>
                        </a:extLst>
                      </p:cNvPr>
                      <p:cNvPicPr/>
                      <p:nvPr/>
                    </p:nvPicPr>
                    <p:blipFill>
                      <a:blip r:embed="rId4"/>
                      <a:stretch>
                        <a:fillRect/>
                      </a:stretch>
                    </p:blipFill>
                    <p:spPr>
                      <a:xfrm>
                        <a:off x="8584309" y="1032362"/>
                        <a:ext cx="634784" cy="467238"/>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BFE4907C-2896-404E-40E6-E4AACD0E927C}"/>
              </a:ext>
            </a:extLst>
          </p:cNvPr>
          <p:cNvSpPr>
            <a:spLocks noGrp="1"/>
          </p:cNvSpPr>
          <p:nvPr>
            <p:ph sz="quarter" idx="13"/>
          </p:nvPr>
        </p:nvSpPr>
        <p:spPr>
          <a:xfrm>
            <a:off x="9358117" y="1029337"/>
            <a:ext cx="1016806" cy="467239"/>
          </a:xfrm>
        </p:spPr>
        <p:txBody>
          <a:bodyPr wrap="square" lIns="0" tIns="18000" rIns="0" bIns="18000" anchor="ctr" anchorCtr="0">
            <a:spAutoFit/>
          </a:bodyPr>
          <a:lstStyle/>
          <a:p>
            <a:pPr marL="0" indent="0">
              <a:buNone/>
            </a:pPr>
            <a:r>
              <a:rPr lang="en-US" sz="2800" dirty="0"/>
              <a:t>now</a:t>
            </a:r>
          </a:p>
        </p:txBody>
      </p:sp>
      <p:sp>
        <p:nvSpPr>
          <p:cNvPr id="5" name="Content Placeholder 4">
            <a:extLst>
              <a:ext uri="{FF2B5EF4-FFF2-40B4-BE49-F238E27FC236}">
                <a16:creationId xmlns:a16="http://schemas.microsoft.com/office/drawing/2014/main" id="{07EA7128-B209-33CE-9483-4A941301E853}"/>
              </a:ext>
            </a:extLst>
          </p:cNvPr>
          <p:cNvSpPr>
            <a:spLocks noGrp="1"/>
          </p:cNvSpPr>
          <p:nvPr>
            <p:ph sz="quarter" idx="14"/>
          </p:nvPr>
        </p:nvSpPr>
        <p:spPr>
          <a:xfrm>
            <a:off x="640120" y="1538654"/>
            <a:ext cx="3732588" cy="467239"/>
          </a:xfrm>
        </p:spPr>
        <p:txBody>
          <a:bodyPr wrap="square" lIns="0" tIns="18000" rIns="0" bIns="18000" anchor="ctr" anchorCtr="0">
            <a:spAutoFit/>
          </a:bodyPr>
          <a:lstStyle/>
          <a:p>
            <a:pPr marL="0" indent="0">
              <a:buNone/>
            </a:pPr>
            <a:r>
              <a:rPr lang="en-US" sz="2800" dirty="0"/>
              <a:t>we know where code is</a:t>
            </a:r>
          </a:p>
        </p:txBody>
      </p:sp>
      <p:pic>
        <p:nvPicPr>
          <p:cNvPr id="16" name="Picture 15" descr="A code for bypassing A S L R.&#10;Long description is available in notes, press F6">
            <a:extLst>
              <a:ext uri="{FF2B5EF4-FFF2-40B4-BE49-F238E27FC236}">
                <a16:creationId xmlns:a16="http://schemas.microsoft.com/office/drawing/2014/main" id="{519D98E2-3C6C-FDAF-F3D8-49F9647FFD57}"/>
              </a:ext>
            </a:extLst>
          </p:cNvPr>
          <p:cNvPicPr>
            <a:picLocks noChangeAspect="1"/>
          </p:cNvPicPr>
          <p:nvPr/>
        </p:nvPicPr>
        <p:blipFill>
          <a:blip r:embed="rId5"/>
          <a:stretch>
            <a:fillRect/>
          </a:stretch>
        </p:blipFill>
        <p:spPr>
          <a:xfrm>
            <a:off x="1953371" y="2610867"/>
            <a:ext cx="8183175" cy="2751826"/>
          </a:xfrm>
          <a:prstGeom prst="rect">
            <a:avLst/>
          </a:prstGeom>
        </p:spPr>
      </p:pic>
    </p:spTree>
    <p:extLst>
      <p:ext uri="{BB962C8B-B14F-4D97-AF65-F5344CB8AC3E}">
        <p14:creationId xmlns:p14="http://schemas.microsoft.com/office/powerpoint/2010/main" val="18272056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A801-0CBD-8003-19E9-A20415A40D71}"/>
              </a:ext>
            </a:extLst>
          </p:cNvPr>
          <p:cNvSpPr>
            <a:spLocks noGrp="1"/>
          </p:cNvSpPr>
          <p:nvPr>
            <p:ph type="title"/>
          </p:nvPr>
        </p:nvSpPr>
        <p:spPr>
          <a:xfrm>
            <a:off x="628400" y="235689"/>
            <a:ext cx="8245920" cy="559572"/>
          </a:xfrm>
        </p:spPr>
        <p:txBody>
          <a:bodyPr wrap="square" lIns="0" tIns="18000" rIns="0" bIns="18000" anchor="ctr" anchorCtr="0">
            <a:spAutoFit/>
          </a:bodyPr>
          <a:lstStyle/>
          <a:p>
            <a:r>
              <a:rPr lang="en-US" sz="3400" dirty="0"/>
              <a:t>Data only attack</a:t>
            </a:r>
          </a:p>
        </p:txBody>
      </p:sp>
      <p:pic>
        <p:nvPicPr>
          <p:cNvPr id="13" name="Picture 12" descr="A code for data only attack.&#10;Long description is available in notes, press F6">
            <a:extLst>
              <a:ext uri="{FF2B5EF4-FFF2-40B4-BE49-F238E27FC236}">
                <a16:creationId xmlns:a16="http://schemas.microsoft.com/office/drawing/2014/main" id="{9F638A85-CE9B-B6AB-457A-E419B8150E7F}"/>
              </a:ext>
            </a:extLst>
          </p:cNvPr>
          <p:cNvPicPr>
            <a:picLocks noChangeAspect="1"/>
          </p:cNvPicPr>
          <p:nvPr/>
        </p:nvPicPr>
        <p:blipFill>
          <a:blip r:embed="rId3"/>
          <a:stretch>
            <a:fillRect/>
          </a:stretch>
        </p:blipFill>
        <p:spPr>
          <a:xfrm>
            <a:off x="2061876" y="1333892"/>
            <a:ext cx="8068251" cy="3423156"/>
          </a:xfrm>
          <a:prstGeom prst="rect">
            <a:avLst/>
          </a:prstGeom>
        </p:spPr>
      </p:pic>
    </p:spTree>
    <p:extLst>
      <p:ext uri="{BB962C8B-B14F-4D97-AF65-F5344CB8AC3E}">
        <p14:creationId xmlns:p14="http://schemas.microsoft.com/office/powerpoint/2010/main" val="1144028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9F74-EFEF-FE56-9068-E7087BEE34E9}"/>
              </a:ext>
            </a:extLst>
          </p:cNvPr>
          <p:cNvSpPr>
            <a:spLocks noGrp="1"/>
          </p:cNvSpPr>
          <p:nvPr>
            <p:ph type="title"/>
          </p:nvPr>
        </p:nvSpPr>
        <p:spPr>
          <a:xfrm>
            <a:off x="645008" y="231864"/>
            <a:ext cx="8229600" cy="559572"/>
          </a:xfrm>
        </p:spPr>
        <p:txBody>
          <a:bodyPr lIns="0" tIns="18000" rIns="0" bIns="18000" anchor="ctr" anchorCtr="0">
            <a:spAutoFit/>
          </a:bodyPr>
          <a:lstStyle/>
          <a:p>
            <a:r>
              <a:rPr lang="en-US" sz="3400" dirty="0"/>
              <a:t>Format string attack (1)</a:t>
            </a:r>
          </a:p>
        </p:txBody>
      </p:sp>
      <p:pic>
        <p:nvPicPr>
          <p:cNvPr id="8" name="Picture 7" descr="A code for format string attack.&#10;Long description is available in notes, press F6">
            <a:extLst>
              <a:ext uri="{FF2B5EF4-FFF2-40B4-BE49-F238E27FC236}">
                <a16:creationId xmlns:a16="http://schemas.microsoft.com/office/drawing/2014/main" id="{7D327436-6BA1-F436-5634-F18F6982D731}"/>
              </a:ext>
            </a:extLst>
          </p:cNvPr>
          <p:cNvPicPr>
            <a:picLocks noChangeAspect="1"/>
          </p:cNvPicPr>
          <p:nvPr/>
        </p:nvPicPr>
        <p:blipFill>
          <a:blip r:embed="rId3"/>
          <a:stretch>
            <a:fillRect/>
          </a:stretch>
        </p:blipFill>
        <p:spPr>
          <a:xfrm>
            <a:off x="2080150" y="1239116"/>
            <a:ext cx="8148934" cy="1642386"/>
          </a:xfrm>
          <a:prstGeom prst="rect">
            <a:avLst/>
          </a:prstGeom>
        </p:spPr>
      </p:pic>
      <p:sp>
        <p:nvSpPr>
          <p:cNvPr id="3" name="Content Placeholder 2">
            <a:extLst>
              <a:ext uri="{FF2B5EF4-FFF2-40B4-BE49-F238E27FC236}">
                <a16:creationId xmlns:a16="http://schemas.microsoft.com/office/drawing/2014/main" id="{5731773A-41F8-8DC1-272C-8F589C0438F2}"/>
              </a:ext>
            </a:extLst>
          </p:cNvPr>
          <p:cNvSpPr>
            <a:spLocks noGrp="1"/>
          </p:cNvSpPr>
          <p:nvPr>
            <p:ph sz="quarter" idx="13"/>
          </p:nvPr>
        </p:nvSpPr>
        <p:spPr>
          <a:xfrm>
            <a:off x="621333" y="3089999"/>
            <a:ext cx="2934826" cy="467239"/>
          </a:xfrm>
        </p:spPr>
        <p:txBody>
          <a:bodyPr wrap="square" lIns="0" tIns="18000" rIns="0" bIns="18000" anchor="ctr" anchorCtr="0">
            <a:spAutoFit/>
          </a:bodyPr>
          <a:lstStyle/>
          <a:p>
            <a:pPr marL="101600" indent="-101600">
              <a:buNone/>
            </a:pPr>
            <a:r>
              <a:rPr lang="en-US" sz="2800" dirty="0"/>
              <a:t>What if we provide</a:t>
            </a:r>
          </a:p>
        </p:txBody>
      </p:sp>
      <p:graphicFrame>
        <p:nvGraphicFramePr>
          <p:cNvPr id="9" name="Object 8" descr="An input reads open single quotation percent 0 8 x percent 0 8 x percent 0 8 x close single quotation.">
            <a:extLst>
              <a:ext uri="{FF2B5EF4-FFF2-40B4-BE49-F238E27FC236}">
                <a16:creationId xmlns:a16="http://schemas.microsoft.com/office/drawing/2014/main" id="{C4312141-FEA4-4999-EB11-A990FBA9B8B1}"/>
              </a:ext>
            </a:extLst>
          </p:cNvPr>
          <p:cNvGraphicFramePr>
            <a:graphicFrameLocks noChangeAspect="1"/>
          </p:cNvGraphicFramePr>
          <p:nvPr>
            <p:extLst>
              <p:ext uri="{D42A27DB-BD31-4B8C-83A1-F6EECF244321}">
                <p14:modId xmlns:p14="http://schemas.microsoft.com/office/powerpoint/2010/main" val="3632624980"/>
              </p:ext>
            </p:extLst>
          </p:nvPr>
        </p:nvGraphicFramePr>
        <p:xfrm>
          <a:off x="3651310" y="3163624"/>
          <a:ext cx="2934826" cy="383241"/>
        </p:xfrm>
        <a:graphic>
          <a:graphicData uri="http://schemas.openxmlformats.org/presentationml/2006/ole">
            <mc:AlternateContent xmlns:mc="http://schemas.openxmlformats.org/markup-compatibility/2006">
              <mc:Choice xmlns:v="urn:schemas-microsoft-com:vml" Requires="v">
                <p:oleObj name="Equation" r:id="rId4" imgW="1371600" imgH="177480" progId="Equation.DSMT4">
                  <p:embed/>
                </p:oleObj>
              </mc:Choice>
              <mc:Fallback>
                <p:oleObj name="Equation" r:id="rId4" imgW="1371600" imgH="177480" progId="Equation.DSMT4">
                  <p:embed/>
                  <p:pic>
                    <p:nvPicPr>
                      <p:cNvPr id="9" name="Object 8" descr="An input reads open single quotation percent 0 8 x percent 0 8 x percent 0 8 x close single quotation.">
                        <a:extLst>
                          <a:ext uri="{FF2B5EF4-FFF2-40B4-BE49-F238E27FC236}">
                            <a16:creationId xmlns:a16="http://schemas.microsoft.com/office/drawing/2014/main" id="{C4312141-FEA4-4999-EB11-A990FBA9B8B1}"/>
                          </a:ext>
                        </a:extLst>
                      </p:cNvPr>
                      <p:cNvPicPr/>
                      <p:nvPr/>
                    </p:nvPicPr>
                    <p:blipFill>
                      <a:blip r:embed="rId5"/>
                      <a:stretch>
                        <a:fillRect/>
                      </a:stretch>
                    </p:blipFill>
                    <p:spPr>
                      <a:xfrm>
                        <a:off x="3651310" y="3163624"/>
                        <a:ext cx="2934826" cy="383241"/>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BC193FFF-639A-2866-807C-F1303B0D1711}"/>
              </a:ext>
            </a:extLst>
          </p:cNvPr>
          <p:cNvSpPr>
            <a:spLocks noGrp="1"/>
          </p:cNvSpPr>
          <p:nvPr>
            <p:ph sz="quarter" idx="14"/>
          </p:nvPr>
        </p:nvSpPr>
        <p:spPr>
          <a:xfrm>
            <a:off x="6633933" y="3085954"/>
            <a:ext cx="1525329" cy="467239"/>
          </a:xfrm>
        </p:spPr>
        <p:txBody>
          <a:bodyPr wrap="square" lIns="0" tIns="18000" rIns="0" bIns="18000" anchor="ctr" anchorCtr="0">
            <a:spAutoFit/>
          </a:bodyPr>
          <a:lstStyle/>
          <a:p>
            <a:pPr marL="101600" indent="-101600">
              <a:buNone/>
            </a:pPr>
            <a:r>
              <a:rPr lang="en-US" sz="2800" dirty="0"/>
              <a:t>as input?</a:t>
            </a:r>
          </a:p>
        </p:txBody>
      </p:sp>
    </p:spTree>
    <p:extLst>
      <p:ext uri="{BB962C8B-B14F-4D97-AF65-F5344CB8AC3E}">
        <p14:creationId xmlns:p14="http://schemas.microsoft.com/office/powerpoint/2010/main" val="1061921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5220A-9F11-D7B6-8CB3-7233C55ED2B1}"/>
              </a:ext>
            </a:extLst>
          </p:cNvPr>
          <p:cNvSpPr>
            <a:spLocks noGrp="1"/>
          </p:cNvSpPr>
          <p:nvPr>
            <p:ph type="title"/>
          </p:nvPr>
        </p:nvSpPr>
        <p:spPr>
          <a:xfrm>
            <a:off x="628399" y="235689"/>
            <a:ext cx="8245920" cy="559572"/>
          </a:xfrm>
        </p:spPr>
        <p:txBody>
          <a:bodyPr wrap="square" lIns="0" tIns="18000" rIns="0" bIns="18000" anchor="ctr" anchorCtr="0">
            <a:spAutoFit/>
          </a:bodyPr>
          <a:lstStyle/>
          <a:p>
            <a:r>
              <a:rPr lang="en-US" sz="3400" dirty="0"/>
              <a:t>Format string attack (2)</a:t>
            </a:r>
          </a:p>
        </p:txBody>
      </p:sp>
      <p:sp>
        <p:nvSpPr>
          <p:cNvPr id="3" name="Content Placeholder 2">
            <a:extLst>
              <a:ext uri="{FF2B5EF4-FFF2-40B4-BE49-F238E27FC236}">
                <a16:creationId xmlns:a16="http://schemas.microsoft.com/office/drawing/2014/main" id="{F2B801E3-E967-5D4D-AEE9-4723E84C73C0}"/>
              </a:ext>
            </a:extLst>
          </p:cNvPr>
          <p:cNvSpPr>
            <a:spLocks noGrp="1"/>
          </p:cNvSpPr>
          <p:nvPr>
            <p:ph sz="quarter" idx="12"/>
          </p:nvPr>
        </p:nvSpPr>
        <p:spPr>
          <a:xfrm>
            <a:off x="604949" y="928823"/>
            <a:ext cx="10963164" cy="1990733"/>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Besides leaking information, format strings may allow us to write</a:t>
            </a:r>
          </a:p>
          <a:p>
            <a:pPr marL="0" indent="0">
              <a:spcBef>
                <a:spcPts val="600"/>
              </a:spcBef>
              <a:buNone/>
            </a:pPr>
            <a:r>
              <a:rPr lang="en-US" sz="2800" dirty="0">
                <a:latin typeface="Arial" panose="020B0604020202020204" pitchFamily="34" charset="0"/>
                <a:cs typeface="Arial" panose="020B0604020202020204" pitchFamily="34" charset="0"/>
              </a:rPr>
              <a:t>Using a weird, little known format indicator: </a:t>
            </a:r>
            <a:r>
              <a:rPr lang="en-US" sz="2800" dirty="0">
                <a:latin typeface="Consolas" panose="020B0609020204030204" pitchFamily="49" charset="0"/>
                <a:cs typeface="Arial" panose="020B0604020202020204" pitchFamily="34" charset="0"/>
              </a:rPr>
              <a:t>%n</a:t>
            </a:r>
          </a:p>
          <a:p>
            <a:pPr marL="342900" indent="-342900">
              <a:spcBef>
                <a:spcPts val="600"/>
              </a:spcBef>
            </a:pPr>
            <a:r>
              <a:rPr lang="en-US" sz="2800" dirty="0">
                <a:latin typeface="Arial" panose="020B0604020202020204" pitchFamily="34" charset="0"/>
                <a:cs typeface="Arial" panose="020B0604020202020204" pitchFamily="34" charset="0"/>
              </a:rPr>
              <a:t>Calculates the number of characters print</a:t>
            </a:r>
            <a:r>
              <a:rPr lang="en-US" sz="1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 has output so far</a:t>
            </a:r>
          </a:p>
          <a:p>
            <a:pPr marL="342900" indent="-342900">
              <a:spcBef>
                <a:spcPts val="600"/>
              </a:spcBef>
            </a:pPr>
            <a:r>
              <a:rPr lang="en-US" sz="2800" dirty="0">
                <a:latin typeface="Arial" panose="020B0604020202020204" pitchFamily="34" charset="0"/>
                <a:cs typeface="Arial" panose="020B0604020202020204" pitchFamily="34" charset="0"/>
              </a:rPr>
              <a:t>Example:</a:t>
            </a:r>
          </a:p>
        </p:txBody>
      </p:sp>
      <p:pic>
        <p:nvPicPr>
          <p:cNvPr id="24" name="Picture 23" descr="The figure illustrates the program for format string vulnerability.&#10;Long description is available in notes, Press F6.">
            <a:extLst>
              <a:ext uri="{FF2B5EF4-FFF2-40B4-BE49-F238E27FC236}">
                <a16:creationId xmlns:a16="http://schemas.microsoft.com/office/drawing/2014/main" id="{7C2DEED6-7680-0A51-7E9D-56CE63A72AE1}"/>
              </a:ext>
            </a:extLst>
          </p:cNvPr>
          <p:cNvPicPr>
            <a:picLocks noChangeAspect="1"/>
          </p:cNvPicPr>
          <p:nvPr/>
        </p:nvPicPr>
        <p:blipFill>
          <a:blip r:embed="rId3"/>
          <a:stretch>
            <a:fillRect/>
          </a:stretch>
        </p:blipFill>
        <p:spPr>
          <a:xfrm>
            <a:off x="2021533" y="3677783"/>
            <a:ext cx="8148934" cy="1708248"/>
          </a:xfrm>
          <a:prstGeom prst="rect">
            <a:avLst/>
          </a:prstGeom>
        </p:spPr>
      </p:pic>
    </p:spTree>
    <p:extLst>
      <p:ext uri="{BB962C8B-B14F-4D97-AF65-F5344CB8AC3E}">
        <p14:creationId xmlns:p14="http://schemas.microsoft.com/office/powerpoint/2010/main" val="904763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AA9C-5F95-A46E-77F9-3700E7654A10}"/>
              </a:ext>
            </a:extLst>
          </p:cNvPr>
          <p:cNvSpPr>
            <a:spLocks noGrp="1"/>
          </p:cNvSpPr>
          <p:nvPr>
            <p:ph type="title"/>
          </p:nvPr>
        </p:nvSpPr>
        <p:spPr>
          <a:xfrm>
            <a:off x="604947" y="235689"/>
            <a:ext cx="8245920" cy="559572"/>
          </a:xfrm>
        </p:spPr>
        <p:txBody>
          <a:bodyPr wrap="square" lIns="0" tIns="18000" rIns="0" bIns="18000" anchor="ctr" anchorCtr="0">
            <a:spAutoFit/>
          </a:bodyPr>
          <a:lstStyle/>
          <a:p>
            <a:r>
              <a:rPr lang="en-US" sz="3400" dirty="0"/>
              <a:t>Format string attack (3)</a:t>
            </a:r>
          </a:p>
        </p:txBody>
      </p:sp>
      <p:sp>
        <p:nvSpPr>
          <p:cNvPr id="3" name="Content Placeholder 2">
            <a:extLst>
              <a:ext uri="{FF2B5EF4-FFF2-40B4-BE49-F238E27FC236}">
                <a16:creationId xmlns:a16="http://schemas.microsoft.com/office/drawing/2014/main" id="{718BD85D-DD3C-F106-EF02-3327E3F2D7A0}"/>
              </a:ext>
            </a:extLst>
          </p:cNvPr>
          <p:cNvSpPr>
            <a:spLocks noGrp="1"/>
          </p:cNvSpPr>
          <p:nvPr>
            <p:ph sz="quarter" idx="12"/>
          </p:nvPr>
        </p:nvSpPr>
        <p:spPr>
          <a:xfrm>
            <a:off x="603836" y="1041724"/>
            <a:ext cx="3510962" cy="467239"/>
          </a:xfrm>
        </p:spPr>
        <p:txBody>
          <a:bodyPr wrap="square" lIns="0" tIns="18000" rIns="0" bIns="18000" anchor="ctr" anchorCtr="0">
            <a:spAutoFit/>
          </a:bodyPr>
          <a:lstStyle/>
          <a:p>
            <a:pPr marL="0" indent="0">
              <a:buNone/>
            </a:pPr>
            <a:r>
              <a:rPr lang="en-US" sz="2800" dirty="0"/>
              <a:t>Back to the example:</a:t>
            </a:r>
          </a:p>
        </p:txBody>
      </p:sp>
      <p:pic>
        <p:nvPicPr>
          <p:cNvPr id="23" name="Picture 22" descr="A code for format string attack.&#10;Long description is available in notes, press F6">
            <a:extLst>
              <a:ext uri="{FF2B5EF4-FFF2-40B4-BE49-F238E27FC236}">
                <a16:creationId xmlns:a16="http://schemas.microsoft.com/office/drawing/2014/main" id="{DEB3D4EF-414A-0B17-7958-CA4FEDF5E04C}"/>
              </a:ext>
            </a:extLst>
          </p:cNvPr>
          <p:cNvPicPr>
            <a:picLocks noChangeAspect="1"/>
          </p:cNvPicPr>
          <p:nvPr/>
        </p:nvPicPr>
        <p:blipFill>
          <a:blip r:embed="rId3"/>
          <a:stretch>
            <a:fillRect/>
          </a:stretch>
        </p:blipFill>
        <p:spPr>
          <a:xfrm>
            <a:off x="2044925" y="1590809"/>
            <a:ext cx="8102153" cy="1632957"/>
          </a:xfrm>
          <a:prstGeom prst="rect">
            <a:avLst/>
          </a:prstGeom>
        </p:spPr>
      </p:pic>
      <p:sp>
        <p:nvSpPr>
          <p:cNvPr id="4" name="Content Placeholder 3">
            <a:extLst>
              <a:ext uri="{FF2B5EF4-FFF2-40B4-BE49-F238E27FC236}">
                <a16:creationId xmlns:a16="http://schemas.microsoft.com/office/drawing/2014/main" id="{7332DEAE-48B2-48B1-30A1-52D4D79C99B1}"/>
              </a:ext>
            </a:extLst>
          </p:cNvPr>
          <p:cNvSpPr>
            <a:spLocks noGrp="1"/>
          </p:cNvSpPr>
          <p:nvPr>
            <p:ph sz="quarter" idx="13"/>
          </p:nvPr>
        </p:nvSpPr>
        <p:spPr>
          <a:xfrm>
            <a:off x="604946" y="3391368"/>
            <a:ext cx="10963167" cy="467239"/>
          </a:xfrm>
        </p:spPr>
        <p:txBody>
          <a:bodyPr wrap="square" lIns="0" tIns="18000" rIns="0" bIns="18000" anchor="ctr" anchorCtr="0">
            <a:spAutoFit/>
          </a:bodyPr>
          <a:lstStyle/>
          <a:p>
            <a:pPr marL="0" indent="0">
              <a:buNone/>
            </a:pPr>
            <a:r>
              <a:rPr lang="en-US" sz="2800" dirty="0"/>
              <a:t>Assume that parameters to a function are passed via the stack</a:t>
            </a:r>
          </a:p>
        </p:txBody>
      </p:sp>
    </p:spTree>
    <p:extLst>
      <p:ext uri="{BB962C8B-B14F-4D97-AF65-F5344CB8AC3E}">
        <p14:creationId xmlns:p14="http://schemas.microsoft.com/office/powerpoint/2010/main" val="1808010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8AA9C-5F95-A46E-77F9-3700E7654A10}"/>
              </a:ext>
            </a:extLst>
          </p:cNvPr>
          <p:cNvSpPr>
            <a:spLocks noGrp="1"/>
          </p:cNvSpPr>
          <p:nvPr>
            <p:ph type="title"/>
          </p:nvPr>
        </p:nvSpPr>
        <p:spPr>
          <a:xfrm>
            <a:off x="616676" y="235689"/>
            <a:ext cx="10939714" cy="559572"/>
          </a:xfrm>
        </p:spPr>
        <p:txBody>
          <a:bodyPr wrap="square" lIns="0" tIns="18000" rIns="0" bIns="18000" anchor="ctr" anchorCtr="0">
            <a:spAutoFit/>
          </a:bodyPr>
          <a:lstStyle/>
          <a:p>
            <a:r>
              <a:rPr lang="en-US" sz="3400" dirty="0"/>
              <a:t>Format string attack (4)</a:t>
            </a:r>
          </a:p>
        </p:txBody>
      </p:sp>
      <p:sp>
        <p:nvSpPr>
          <p:cNvPr id="3" name="Content Placeholder 2">
            <a:extLst>
              <a:ext uri="{FF2B5EF4-FFF2-40B4-BE49-F238E27FC236}">
                <a16:creationId xmlns:a16="http://schemas.microsoft.com/office/drawing/2014/main" id="{718BD85D-DD3C-F106-EF02-3327E3F2D7A0}"/>
              </a:ext>
            </a:extLst>
          </p:cNvPr>
          <p:cNvSpPr>
            <a:spLocks noGrp="1"/>
          </p:cNvSpPr>
          <p:nvPr>
            <p:ph sz="quarter" idx="12"/>
          </p:nvPr>
        </p:nvSpPr>
        <p:spPr>
          <a:xfrm>
            <a:off x="627688" y="954865"/>
            <a:ext cx="10939713" cy="467239"/>
          </a:xfrm>
        </p:spPr>
        <p:txBody>
          <a:bodyPr wrap="square" lIns="0" tIns="18000" rIns="0" bIns="18000" anchor="ctr" anchorCtr="0">
            <a:spAutoFit/>
          </a:bodyPr>
          <a:lstStyle/>
          <a:p>
            <a:pPr marL="0" indent="0">
              <a:buNone/>
            </a:pPr>
            <a:r>
              <a:rPr lang="en-US" sz="2800" dirty="0"/>
              <a:t>Back to the example:</a:t>
            </a:r>
          </a:p>
        </p:txBody>
      </p:sp>
      <p:pic>
        <p:nvPicPr>
          <p:cNvPr id="23" name="Picture 22" descr="A code for format string attack.&#10;Long description is available in notes, press F6">
            <a:extLst>
              <a:ext uri="{FF2B5EF4-FFF2-40B4-BE49-F238E27FC236}">
                <a16:creationId xmlns:a16="http://schemas.microsoft.com/office/drawing/2014/main" id="{DEB3D4EF-414A-0B17-7958-CA4FEDF5E04C}"/>
              </a:ext>
            </a:extLst>
          </p:cNvPr>
          <p:cNvPicPr>
            <a:picLocks noChangeAspect="1"/>
          </p:cNvPicPr>
          <p:nvPr/>
        </p:nvPicPr>
        <p:blipFill>
          <a:blip r:embed="rId3"/>
          <a:stretch>
            <a:fillRect/>
          </a:stretch>
        </p:blipFill>
        <p:spPr>
          <a:xfrm>
            <a:off x="2714523" y="1569161"/>
            <a:ext cx="6762955" cy="1363047"/>
          </a:xfrm>
          <a:prstGeom prst="rect">
            <a:avLst/>
          </a:prstGeom>
        </p:spPr>
      </p:pic>
      <p:sp>
        <p:nvSpPr>
          <p:cNvPr id="4" name="Content Placeholder 3">
            <a:extLst>
              <a:ext uri="{FF2B5EF4-FFF2-40B4-BE49-F238E27FC236}">
                <a16:creationId xmlns:a16="http://schemas.microsoft.com/office/drawing/2014/main" id="{7332DEAE-48B2-48B1-30A1-52D4D79C99B1}"/>
              </a:ext>
            </a:extLst>
          </p:cNvPr>
          <p:cNvSpPr>
            <a:spLocks noGrp="1"/>
          </p:cNvSpPr>
          <p:nvPr>
            <p:ph sz="quarter" idx="13"/>
          </p:nvPr>
        </p:nvSpPr>
        <p:spPr>
          <a:xfrm>
            <a:off x="623889" y="3051623"/>
            <a:ext cx="10944226" cy="467239"/>
          </a:xfrm>
        </p:spPr>
        <p:txBody>
          <a:bodyPr wrap="square" lIns="0" tIns="18000" rIns="0" bIns="18000" anchor="ctr" anchorCtr="0">
            <a:spAutoFit/>
          </a:bodyPr>
          <a:lstStyle/>
          <a:p>
            <a:pPr marL="0" indent="0">
              <a:buNone/>
            </a:pPr>
            <a:r>
              <a:rPr lang="en-US" sz="2800" dirty="0"/>
              <a:t>Assume that parameters to a function are passed via the stack</a:t>
            </a:r>
          </a:p>
        </p:txBody>
      </p:sp>
      <p:sp>
        <p:nvSpPr>
          <p:cNvPr id="5" name="Content Placeholder 4">
            <a:extLst>
              <a:ext uri="{FF2B5EF4-FFF2-40B4-BE49-F238E27FC236}">
                <a16:creationId xmlns:a16="http://schemas.microsoft.com/office/drawing/2014/main" id="{EEF3B7D8-D874-B6BB-7188-590095994C80}"/>
              </a:ext>
            </a:extLst>
          </p:cNvPr>
          <p:cNvSpPr>
            <a:spLocks noGrp="1"/>
          </p:cNvSpPr>
          <p:nvPr>
            <p:ph sz="quarter" idx="14"/>
          </p:nvPr>
        </p:nvSpPr>
        <p:spPr>
          <a:xfrm>
            <a:off x="640121" y="3579886"/>
            <a:ext cx="10944225" cy="898126"/>
          </a:xfrm>
        </p:spPr>
        <p:txBody>
          <a:bodyPr wrap="square" lIns="0" tIns="18000" rIns="0" bIns="18000" anchor="ctr" anchorCtr="0">
            <a:spAutoFit/>
          </a:bodyPr>
          <a:lstStyle/>
          <a:p>
            <a:pPr marL="0" indent="0">
              <a:buNone/>
            </a:pPr>
            <a:r>
              <a:rPr lang="en-US" sz="2800" dirty="0"/>
              <a:t>What if we provide: </a:t>
            </a:r>
            <a:r>
              <a:rPr lang="en-US" sz="2800" dirty="0">
                <a:latin typeface="Consolas" panose="020B0609020204030204" pitchFamily="49" charset="0"/>
                <a:ea typeface="Courier New"/>
                <a:cs typeface="Courier New"/>
                <a:sym typeface="Courier New"/>
              </a:rPr>
              <a:t>"%08x %08x %n"</a:t>
            </a:r>
            <a:r>
              <a:rPr lang="en-US" sz="2800" dirty="0">
                <a:latin typeface="Arial" panose="020B0604020202020204" pitchFamily="34" charset="0"/>
                <a:ea typeface="Courier New"/>
                <a:cs typeface="Arial" panose="020B0604020202020204" pitchFamily="34" charset="0"/>
                <a:sym typeface="Courier New"/>
              </a:rPr>
              <a:t> </a:t>
            </a:r>
            <a:r>
              <a:rPr lang="en-US" sz="2800" dirty="0"/>
              <a:t>? (i.e., 18 characters printed before %</a:t>
            </a:r>
            <a:r>
              <a:rPr lang="en-US" sz="2800" dirty="0">
                <a:latin typeface="Consolas" panose="020B0609020204030204" pitchFamily="49" charset="0"/>
              </a:rPr>
              <a:t>n</a:t>
            </a:r>
            <a:r>
              <a:rPr lang="en-US" sz="2800" dirty="0"/>
              <a:t>)</a:t>
            </a:r>
          </a:p>
        </p:txBody>
      </p:sp>
      <p:sp>
        <p:nvSpPr>
          <p:cNvPr id="6" name="Content Placeholder 5">
            <a:extLst>
              <a:ext uri="{FF2B5EF4-FFF2-40B4-BE49-F238E27FC236}">
                <a16:creationId xmlns:a16="http://schemas.microsoft.com/office/drawing/2014/main" id="{B561BF3A-FE95-0447-3D84-0F1B33E12CD6}"/>
              </a:ext>
            </a:extLst>
          </p:cNvPr>
          <p:cNvSpPr>
            <a:spLocks noGrp="1"/>
          </p:cNvSpPr>
          <p:nvPr>
            <p:ph sz="quarter" idx="15"/>
          </p:nvPr>
        </p:nvSpPr>
        <p:spPr>
          <a:xfrm>
            <a:off x="640121" y="4440624"/>
            <a:ext cx="10911758" cy="1836844"/>
          </a:xfrm>
        </p:spPr>
        <p:txBody>
          <a:bodyPr wrap="square" lIns="0" tIns="18000" rIns="0" bIns="18000" anchor="ctr" anchorCtr="0">
            <a:spAutoFit/>
          </a:bodyPr>
          <a:lstStyle/>
          <a:p>
            <a:pPr marL="342900" indent="-342900">
              <a:spcBef>
                <a:spcPts val="600"/>
              </a:spcBef>
            </a:pPr>
            <a:r>
              <a:rPr lang="en-US" sz="2800" dirty="0"/>
              <a:t>print</a:t>
            </a:r>
            <a:r>
              <a:rPr lang="en-US" sz="100" dirty="0"/>
              <a:t> </a:t>
            </a:r>
            <a:r>
              <a:rPr lang="en-US" sz="2800" dirty="0"/>
              <a:t>f will assume there are 3 parameters following the format string</a:t>
            </a:r>
          </a:p>
          <a:p>
            <a:pPr marL="342900" indent="-342900">
              <a:spcBef>
                <a:spcPts val="600"/>
              </a:spcBef>
            </a:pPr>
            <a:r>
              <a:rPr lang="en-US" sz="2800" dirty="0"/>
              <a:t>and store 18 at </a:t>
            </a:r>
            <a:r>
              <a:rPr lang="en-US" sz="2800" spc="-400" dirty="0"/>
              <a:t>a d </a:t>
            </a:r>
            <a:r>
              <a:rPr lang="en-US" sz="2800" spc="-400" dirty="0" err="1"/>
              <a:t>d</a:t>
            </a:r>
            <a:r>
              <a:rPr lang="en-US" sz="2800" spc="-400" dirty="0"/>
              <a:t> </a:t>
            </a:r>
            <a:r>
              <a:rPr lang="en-US" sz="2800" dirty="0" err="1"/>
              <a:t>ress</a:t>
            </a:r>
            <a:r>
              <a:rPr lang="en-US" sz="2800" dirty="0"/>
              <a:t> provided by 3rd value following format string on stack</a:t>
            </a:r>
          </a:p>
        </p:txBody>
      </p:sp>
    </p:spTree>
    <p:extLst>
      <p:ext uri="{BB962C8B-B14F-4D97-AF65-F5344CB8AC3E}">
        <p14:creationId xmlns:p14="http://schemas.microsoft.com/office/powerpoint/2010/main" val="250653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8C4B-668A-E8ED-28DC-55F94B0CF3D2}"/>
              </a:ext>
            </a:extLst>
          </p:cNvPr>
          <p:cNvSpPr>
            <a:spLocks noGrp="1"/>
          </p:cNvSpPr>
          <p:nvPr>
            <p:ph type="title"/>
          </p:nvPr>
        </p:nvSpPr>
        <p:spPr>
          <a:xfrm>
            <a:off x="628397" y="235689"/>
            <a:ext cx="10939715" cy="559572"/>
          </a:xfrm>
        </p:spPr>
        <p:txBody>
          <a:bodyPr wrap="square" lIns="0" tIns="18000" rIns="0" bIns="18000" anchor="ctr" anchorCtr="0">
            <a:spAutoFit/>
          </a:bodyPr>
          <a:lstStyle/>
          <a:p>
            <a:r>
              <a:rPr lang="en-US" sz="3400" dirty="0"/>
              <a:t>Format string attack (5)</a:t>
            </a:r>
          </a:p>
        </p:txBody>
      </p:sp>
      <p:sp>
        <p:nvSpPr>
          <p:cNvPr id="3" name="Content Placeholder 2">
            <a:extLst>
              <a:ext uri="{FF2B5EF4-FFF2-40B4-BE49-F238E27FC236}">
                <a16:creationId xmlns:a16="http://schemas.microsoft.com/office/drawing/2014/main" id="{30322770-DECF-0587-6417-AD831209C5E8}"/>
              </a:ext>
            </a:extLst>
          </p:cNvPr>
          <p:cNvSpPr>
            <a:spLocks noGrp="1"/>
          </p:cNvSpPr>
          <p:nvPr>
            <p:ph sz="quarter" idx="12"/>
          </p:nvPr>
        </p:nvSpPr>
        <p:spPr>
          <a:xfrm>
            <a:off x="628398" y="999774"/>
            <a:ext cx="10939714" cy="898126"/>
          </a:xfrm>
        </p:spPr>
        <p:txBody>
          <a:bodyPr wrap="square" lIns="0" tIns="18000" rIns="0" bIns="18000" anchor="ctr" anchorCtr="0">
            <a:spAutoFit/>
          </a:bodyPr>
          <a:lstStyle/>
          <a:p>
            <a:pPr marL="0" indent="0">
              <a:buNone/>
            </a:pPr>
            <a:r>
              <a:rPr lang="en-US" sz="2800" dirty="0"/>
              <a:t>Since the format string itself is on the stack, we will eventually use those bytes as “parameters”</a:t>
            </a:r>
          </a:p>
        </p:txBody>
      </p:sp>
      <p:pic>
        <p:nvPicPr>
          <p:cNvPr id="24" name="Picture 23" descr="A figure illustrates a format string attack.&#10;Long description is available in notes, Press F6.">
            <a:extLst>
              <a:ext uri="{FF2B5EF4-FFF2-40B4-BE49-F238E27FC236}">
                <a16:creationId xmlns:a16="http://schemas.microsoft.com/office/drawing/2014/main" id="{82A82DF3-9635-E7B9-4C0A-E73CC6C5EB63}"/>
              </a:ext>
            </a:extLst>
          </p:cNvPr>
          <p:cNvPicPr>
            <a:picLocks noChangeAspect="1"/>
          </p:cNvPicPr>
          <p:nvPr/>
        </p:nvPicPr>
        <p:blipFill>
          <a:blip r:embed="rId3"/>
          <a:stretch>
            <a:fillRect/>
          </a:stretch>
        </p:blipFill>
        <p:spPr>
          <a:xfrm>
            <a:off x="4844997" y="2035864"/>
            <a:ext cx="2717280" cy="3619218"/>
          </a:xfrm>
          <a:prstGeom prst="rect">
            <a:avLst/>
          </a:prstGeom>
        </p:spPr>
      </p:pic>
      <p:sp>
        <p:nvSpPr>
          <p:cNvPr id="4" name="Content Placeholder 3">
            <a:extLst>
              <a:ext uri="{FF2B5EF4-FFF2-40B4-BE49-F238E27FC236}">
                <a16:creationId xmlns:a16="http://schemas.microsoft.com/office/drawing/2014/main" id="{5FCFED68-B2A6-B7FF-E230-3D7495838222}"/>
              </a:ext>
            </a:extLst>
          </p:cNvPr>
          <p:cNvSpPr>
            <a:spLocks noGrp="1"/>
          </p:cNvSpPr>
          <p:nvPr>
            <p:ph sz="quarter" idx="13"/>
          </p:nvPr>
        </p:nvSpPr>
        <p:spPr>
          <a:xfrm>
            <a:off x="2112424" y="5795653"/>
            <a:ext cx="8080885" cy="590349"/>
          </a:xfrm>
        </p:spPr>
        <p:txBody>
          <a:bodyPr wrap="square" lIns="0" tIns="18000" rIns="0" bIns="18000" anchor="ctr" anchorCtr="0">
            <a:spAutoFit/>
          </a:bodyPr>
          <a:lstStyle/>
          <a:p>
            <a:pPr marL="0" indent="0">
              <a:buNone/>
            </a:pPr>
            <a:r>
              <a:rPr lang="en-US" sz="1800" dirty="0"/>
              <a:t>Figure 9.21 A format string attack. By using exactly the right number of %08x, the attacker can use the first few characters of the format string as an </a:t>
            </a:r>
            <a:r>
              <a:rPr lang="en-US" sz="1800" u="sng" dirty="0"/>
              <a:t>address</a:t>
            </a:r>
            <a:r>
              <a:rPr lang="en-US" sz="1800" dirty="0"/>
              <a:t>.</a:t>
            </a:r>
          </a:p>
        </p:txBody>
      </p:sp>
    </p:spTree>
    <p:extLst>
      <p:ext uri="{BB962C8B-B14F-4D97-AF65-F5344CB8AC3E}">
        <p14:creationId xmlns:p14="http://schemas.microsoft.com/office/powerpoint/2010/main" val="62934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41672" y="260745"/>
            <a:ext cx="10926439" cy="559572"/>
          </a:xfrm>
        </p:spPr>
        <p:txBody>
          <a:bodyPr wrap="square" lIns="0" tIns="18000" rIns="0" bIns="18000" anchor="ctr" anchorCtr="0">
            <a:spAutoFit/>
          </a:bodyPr>
          <a:lstStyle/>
          <a:p>
            <a:r>
              <a:rPr lang="en-US" sz="3400" dirty="0"/>
              <a:t>Two Aspects of </a:t>
            </a:r>
            <a:r>
              <a:rPr lang="en-US" sz="3400" spc="-500" dirty="0"/>
              <a:t>O </a:t>
            </a:r>
            <a:r>
              <a:rPr lang="en-US" sz="3400" dirty="0"/>
              <a:t>S Security</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2"/>
          </p:nvPr>
        </p:nvSpPr>
        <p:spPr>
          <a:xfrm>
            <a:off x="641673" y="1183809"/>
            <a:ext cx="10926440" cy="467239"/>
          </a:xfrm>
        </p:spPr>
        <p:txBody>
          <a:bodyPr wrap="square" lIns="0" tIns="18000" rIns="0" bIns="18000" anchor="ctr" anchorCtr="0">
            <a:spAutoFit/>
          </a:bodyPr>
          <a:lstStyle/>
          <a:p>
            <a:pPr marL="0" indent="0">
              <a:spcBef>
                <a:spcPts val="600"/>
              </a:spcBef>
              <a:buNone/>
            </a:pPr>
            <a:r>
              <a:rPr lang="en-US" sz="2800" b="1" dirty="0"/>
              <a:t>Security by the </a:t>
            </a:r>
            <a:r>
              <a:rPr lang="en-US" sz="2800" b="1" spc="-300" dirty="0"/>
              <a:t>O </a:t>
            </a:r>
            <a:r>
              <a:rPr lang="en-US" sz="2800" b="1" dirty="0"/>
              <a:t>S</a:t>
            </a:r>
          </a:p>
        </p:txBody>
      </p:sp>
      <p:sp>
        <p:nvSpPr>
          <p:cNvPr id="4" name="Content Placeholder 3">
            <a:extLst>
              <a:ext uri="{FF2B5EF4-FFF2-40B4-BE49-F238E27FC236}">
                <a16:creationId xmlns:a16="http://schemas.microsoft.com/office/drawing/2014/main" id="{DBF91CFB-87F1-CC75-747F-50F86B6508E9}"/>
              </a:ext>
            </a:extLst>
          </p:cNvPr>
          <p:cNvSpPr>
            <a:spLocks noGrp="1"/>
          </p:cNvSpPr>
          <p:nvPr>
            <p:ph sz="quarter" idx="13"/>
          </p:nvPr>
        </p:nvSpPr>
        <p:spPr>
          <a:xfrm>
            <a:off x="641672" y="1685052"/>
            <a:ext cx="10912628" cy="467239"/>
          </a:xfrm>
        </p:spPr>
        <p:txBody>
          <a:bodyPr wrap="square" lIns="0" tIns="18000" rIns="0" bIns="18000" anchor="ctr" anchorCtr="0">
            <a:spAutoFit/>
          </a:bodyPr>
          <a:lstStyle/>
          <a:p>
            <a:pPr marL="485775" lvl="1" indent="-485775">
              <a:buNone/>
            </a:pPr>
            <a:r>
              <a:rPr lang="en-US" sz="2800" dirty="0"/>
              <a:t>“How the </a:t>
            </a:r>
            <a:r>
              <a:rPr lang="en-US" sz="2800" spc="-300" dirty="0"/>
              <a:t>O </a:t>
            </a:r>
            <a:r>
              <a:rPr lang="en-US" sz="2800" dirty="0"/>
              <a:t>S helps keep your applications safe”</a:t>
            </a:r>
          </a:p>
        </p:txBody>
      </p:sp>
      <p:sp>
        <p:nvSpPr>
          <p:cNvPr id="5" name="Content Placeholder 4">
            <a:extLst>
              <a:ext uri="{FF2B5EF4-FFF2-40B4-BE49-F238E27FC236}">
                <a16:creationId xmlns:a16="http://schemas.microsoft.com/office/drawing/2014/main" id="{166836F2-75A1-7DF5-FE72-F2B40D2D7644}"/>
              </a:ext>
            </a:extLst>
          </p:cNvPr>
          <p:cNvSpPr>
            <a:spLocks noGrp="1"/>
          </p:cNvSpPr>
          <p:nvPr>
            <p:ph sz="quarter" idx="14"/>
          </p:nvPr>
        </p:nvSpPr>
        <p:spPr>
          <a:xfrm>
            <a:off x="618230" y="2280344"/>
            <a:ext cx="10936069" cy="467239"/>
          </a:xfrm>
        </p:spPr>
        <p:txBody>
          <a:bodyPr wrap="square" lIns="0" tIns="18000" rIns="0" bIns="18000" anchor="ctr" anchorCtr="0">
            <a:spAutoFit/>
          </a:bodyPr>
          <a:lstStyle/>
          <a:p>
            <a:pPr marL="0" indent="0">
              <a:spcBef>
                <a:spcPts val="600"/>
              </a:spcBef>
              <a:buNone/>
            </a:pPr>
            <a:r>
              <a:rPr lang="en-US" sz="2800" b="1" dirty="0"/>
              <a:t>Security of the </a:t>
            </a:r>
            <a:r>
              <a:rPr lang="en-US" sz="2800" b="1" spc="-300" dirty="0"/>
              <a:t>O </a:t>
            </a:r>
            <a:r>
              <a:rPr lang="en-US" sz="2800" b="1" dirty="0"/>
              <a:t>S</a:t>
            </a:r>
          </a:p>
        </p:txBody>
      </p:sp>
      <p:sp>
        <p:nvSpPr>
          <p:cNvPr id="6" name="Content Placeholder 5">
            <a:extLst>
              <a:ext uri="{FF2B5EF4-FFF2-40B4-BE49-F238E27FC236}">
                <a16:creationId xmlns:a16="http://schemas.microsoft.com/office/drawing/2014/main" id="{809614FB-0707-1D39-1F85-01A52CCFF58E}"/>
              </a:ext>
            </a:extLst>
          </p:cNvPr>
          <p:cNvSpPr>
            <a:spLocks noGrp="1"/>
          </p:cNvSpPr>
          <p:nvPr>
            <p:ph sz="quarter" idx="15"/>
          </p:nvPr>
        </p:nvSpPr>
        <p:spPr>
          <a:xfrm>
            <a:off x="640238" y="2788179"/>
            <a:ext cx="10914062" cy="467239"/>
          </a:xfrm>
        </p:spPr>
        <p:txBody>
          <a:bodyPr wrap="square" lIns="0" tIns="18000" rIns="0" bIns="18000" anchor="ctr" anchorCtr="0">
            <a:spAutoFit/>
          </a:bodyPr>
          <a:lstStyle/>
          <a:p>
            <a:pPr marL="485775" lvl="1" indent="-485775">
              <a:buNone/>
            </a:pPr>
            <a:r>
              <a:rPr lang="en-US" sz="2800" dirty="0"/>
              <a:t>“How to ensure the </a:t>
            </a:r>
            <a:r>
              <a:rPr lang="en-US" sz="2800" spc="-300" dirty="0"/>
              <a:t>O </a:t>
            </a:r>
            <a:r>
              <a:rPr lang="en-US" sz="2800" dirty="0"/>
              <a:t>S itself is not compromised”</a:t>
            </a:r>
          </a:p>
        </p:txBody>
      </p:sp>
    </p:spTree>
    <p:extLst>
      <p:ext uri="{BB962C8B-B14F-4D97-AF65-F5344CB8AC3E}">
        <p14:creationId xmlns:p14="http://schemas.microsoft.com/office/powerpoint/2010/main" val="933059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8C4B-668A-E8ED-28DC-55F94B0CF3D2}"/>
              </a:ext>
            </a:extLst>
          </p:cNvPr>
          <p:cNvSpPr>
            <a:spLocks noGrp="1"/>
          </p:cNvSpPr>
          <p:nvPr>
            <p:ph type="title"/>
          </p:nvPr>
        </p:nvSpPr>
        <p:spPr>
          <a:xfrm>
            <a:off x="644213" y="235689"/>
            <a:ext cx="7254881" cy="559572"/>
          </a:xfrm>
        </p:spPr>
        <p:txBody>
          <a:bodyPr wrap="square" lIns="0" tIns="18000" rIns="0" bIns="18000" anchor="ctr" anchorCtr="0">
            <a:spAutoFit/>
          </a:bodyPr>
          <a:lstStyle/>
          <a:p>
            <a:r>
              <a:rPr lang="en-US" sz="3400" dirty="0"/>
              <a:t>Format String Attack: Final Words</a:t>
            </a:r>
          </a:p>
        </p:txBody>
      </p:sp>
      <p:sp>
        <p:nvSpPr>
          <p:cNvPr id="3" name="Content Placeholder 2">
            <a:extLst>
              <a:ext uri="{FF2B5EF4-FFF2-40B4-BE49-F238E27FC236}">
                <a16:creationId xmlns:a16="http://schemas.microsoft.com/office/drawing/2014/main" id="{30322770-DECF-0587-6417-AD831209C5E8}"/>
              </a:ext>
            </a:extLst>
          </p:cNvPr>
          <p:cNvSpPr>
            <a:spLocks noGrp="1"/>
          </p:cNvSpPr>
          <p:nvPr>
            <p:ph sz="quarter" idx="12"/>
          </p:nvPr>
        </p:nvSpPr>
        <p:spPr>
          <a:xfrm>
            <a:off x="644213" y="1079092"/>
            <a:ext cx="10923900" cy="1405957"/>
          </a:xfrm>
        </p:spPr>
        <p:txBody>
          <a:bodyPr wrap="square" lIns="0" tIns="18000" rIns="0" bIns="18000" anchor="ctr" anchorCtr="0">
            <a:spAutoFit/>
          </a:bodyPr>
          <a:lstStyle/>
          <a:p>
            <a:pPr marL="0" indent="0">
              <a:spcBef>
                <a:spcPts val="600"/>
              </a:spcBef>
              <a:buNone/>
            </a:pPr>
            <a:r>
              <a:rPr lang="en-US" sz="2800" dirty="0"/>
              <a:t>Write primitive not so common today: many C libraries no longer support </a:t>
            </a:r>
            <a:r>
              <a:rPr lang="en-US" sz="2800" dirty="0">
                <a:latin typeface="Consolas" panose="020B0609020204030204" pitchFamily="49" charset="0"/>
              </a:rPr>
              <a:t>%n</a:t>
            </a:r>
          </a:p>
          <a:p>
            <a:pPr marL="0" indent="0">
              <a:spcBef>
                <a:spcPts val="600"/>
              </a:spcBef>
              <a:buNone/>
            </a:pPr>
            <a:r>
              <a:rPr lang="en-US" sz="2800" dirty="0"/>
              <a:t>Compilers may generate warnings for dangerous format strings</a:t>
            </a:r>
          </a:p>
        </p:txBody>
      </p:sp>
    </p:spTree>
    <p:extLst>
      <p:ext uri="{BB962C8B-B14F-4D97-AF65-F5344CB8AC3E}">
        <p14:creationId xmlns:p14="http://schemas.microsoft.com/office/powerpoint/2010/main" val="4099600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FB7C-FB4F-656F-097B-31E288B9909C}"/>
              </a:ext>
            </a:extLst>
          </p:cNvPr>
          <p:cNvSpPr>
            <a:spLocks noGrp="1"/>
          </p:cNvSpPr>
          <p:nvPr>
            <p:ph type="title"/>
          </p:nvPr>
        </p:nvSpPr>
        <p:spPr>
          <a:xfrm>
            <a:off x="634905" y="245634"/>
            <a:ext cx="8245920" cy="559572"/>
          </a:xfrm>
        </p:spPr>
        <p:txBody>
          <a:bodyPr wrap="square" lIns="0" tIns="18000" rIns="0" bIns="18000" anchor="ctr" anchorCtr="0">
            <a:spAutoFit/>
          </a:bodyPr>
          <a:lstStyle/>
          <a:p>
            <a:r>
              <a:rPr lang="en-US" sz="3400" dirty="0"/>
              <a:t>Use-After-Free Attacks</a:t>
            </a:r>
            <a:endParaRPr lang="en-US" sz="2600" dirty="0"/>
          </a:p>
        </p:txBody>
      </p:sp>
      <p:pic>
        <p:nvPicPr>
          <p:cNvPr id="13" name="Picture 12" descr="A code for use hyphen after hyphen free attacks.&#10;Long description is available in notes, press F6">
            <a:extLst>
              <a:ext uri="{FF2B5EF4-FFF2-40B4-BE49-F238E27FC236}">
                <a16:creationId xmlns:a16="http://schemas.microsoft.com/office/drawing/2014/main" id="{698934C1-C86D-2498-A8D9-DB16718C5DEE}"/>
              </a:ext>
            </a:extLst>
          </p:cNvPr>
          <p:cNvPicPr>
            <a:picLocks noChangeAspect="1"/>
          </p:cNvPicPr>
          <p:nvPr/>
        </p:nvPicPr>
        <p:blipFill>
          <a:blip r:embed="rId3"/>
          <a:stretch>
            <a:fillRect/>
          </a:stretch>
        </p:blipFill>
        <p:spPr>
          <a:xfrm>
            <a:off x="1225566" y="1006727"/>
            <a:ext cx="9917140" cy="4308473"/>
          </a:xfrm>
          <a:prstGeom prst="rect">
            <a:avLst/>
          </a:prstGeom>
        </p:spPr>
      </p:pic>
    </p:spTree>
    <p:extLst>
      <p:ext uri="{BB962C8B-B14F-4D97-AF65-F5344CB8AC3E}">
        <p14:creationId xmlns:p14="http://schemas.microsoft.com/office/powerpoint/2010/main" val="2546323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FB7C-FB4F-656F-097B-31E288B9909C}"/>
              </a:ext>
            </a:extLst>
          </p:cNvPr>
          <p:cNvSpPr>
            <a:spLocks noGrp="1"/>
          </p:cNvSpPr>
          <p:nvPr>
            <p:ph type="title"/>
          </p:nvPr>
        </p:nvSpPr>
        <p:spPr>
          <a:xfrm>
            <a:off x="644215" y="235689"/>
            <a:ext cx="8245920" cy="559572"/>
          </a:xfrm>
        </p:spPr>
        <p:txBody>
          <a:bodyPr wrap="square" lIns="0" tIns="18000" rIns="0" bIns="18000" anchor="ctr" anchorCtr="0">
            <a:spAutoFit/>
          </a:bodyPr>
          <a:lstStyle/>
          <a:p>
            <a:r>
              <a:rPr lang="en-US" sz="3400" dirty="0"/>
              <a:t>Type Confusion Attacks </a:t>
            </a:r>
            <a:r>
              <a:rPr lang="en-US" sz="2600" dirty="0"/>
              <a:t>(1 of 2)</a:t>
            </a:r>
          </a:p>
        </p:txBody>
      </p:sp>
      <p:pic>
        <p:nvPicPr>
          <p:cNvPr id="13" name="Picture 12" descr="A code of confusion attacks.&#10;Long description is available in notes, press F6">
            <a:extLst>
              <a:ext uri="{FF2B5EF4-FFF2-40B4-BE49-F238E27FC236}">
                <a16:creationId xmlns:a16="http://schemas.microsoft.com/office/drawing/2014/main" id="{FA1CC8A5-86E2-F46B-FE24-6555B46F875A}"/>
              </a:ext>
            </a:extLst>
          </p:cNvPr>
          <p:cNvPicPr>
            <a:picLocks noChangeAspect="1"/>
          </p:cNvPicPr>
          <p:nvPr/>
        </p:nvPicPr>
        <p:blipFill rotWithShape="1">
          <a:blip r:embed="rId3"/>
          <a:srcRect r="10249"/>
          <a:stretch/>
        </p:blipFill>
        <p:spPr>
          <a:xfrm>
            <a:off x="1711598" y="922578"/>
            <a:ext cx="8911131" cy="5288276"/>
          </a:xfrm>
          <a:prstGeom prst="rect">
            <a:avLst/>
          </a:prstGeom>
        </p:spPr>
      </p:pic>
    </p:spTree>
    <p:extLst>
      <p:ext uri="{BB962C8B-B14F-4D97-AF65-F5344CB8AC3E}">
        <p14:creationId xmlns:p14="http://schemas.microsoft.com/office/powerpoint/2010/main" val="35622226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FB7C-FB4F-656F-097B-31E288B9909C}"/>
              </a:ext>
            </a:extLst>
          </p:cNvPr>
          <p:cNvSpPr>
            <a:spLocks noGrp="1"/>
          </p:cNvSpPr>
          <p:nvPr>
            <p:ph type="title"/>
          </p:nvPr>
        </p:nvSpPr>
        <p:spPr>
          <a:xfrm>
            <a:off x="644212" y="235171"/>
            <a:ext cx="6593870" cy="559572"/>
          </a:xfrm>
        </p:spPr>
        <p:txBody>
          <a:bodyPr wrap="square" lIns="0" tIns="18000" rIns="0" bIns="18000" anchor="ctr" anchorCtr="0">
            <a:spAutoFit/>
          </a:bodyPr>
          <a:lstStyle/>
          <a:p>
            <a:r>
              <a:rPr lang="en-US" sz="3400" dirty="0"/>
              <a:t>Type Confusion Attacks </a:t>
            </a:r>
            <a:r>
              <a:rPr lang="en-US" sz="2600" dirty="0"/>
              <a:t>(2 of 2)</a:t>
            </a:r>
            <a:endParaRPr lang="en-US" sz="3400" dirty="0"/>
          </a:p>
        </p:txBody>
      </p:sp>
      <p:pic>
        <p:nvPicPr>
          <p:cNvPr id="11" name="Picture 10" descr="A code of confusion attacks.&#10;Long description is available in notes, press F6">
            <a:extLst>
              <a:ext uri="{FF2B5EF4-FFF2-40B4-BE49-F238E27FC236}">
                <a16:creationId xmlns:a16="http://schemas.microsoft.com/office/drawing/2014/main" id="{5F1D5285-2860-39B0-ECAB-2DB76CCA693F}"/>
              </a:ext>
            </a:extLst>
          </p:cNvPr>
          <p:cNvPicPr>
            <a:picLocks noChangeAspect="1"/>
          </p:cNvPicPr>
          <p:nvPr/>
        </p:nvPicPr>
        <p:blipFill>
          <a:blip r:embed="rId3"/>
          <a:stretch>
            <a:fillRect/>
          </a:stretch>
        </p:blipFill>
        <p:spPr>
          <a:xfrm>
            <a:off x="2157910" y="1080879"/>
            <a:ext cx="7876180" cy="3645893"/>
          </a:xfrm>
          <a:prstGeom prst="rect">
            <a:avLst/>
          </a:prstGeom>
        </p:spPr>
      </p:pic>
      <p:sp>
        <p:nvSpPr>
          <p:cNvPr id="3" name="Content Placeholder 2">
            <a:extLst>
              <a:ext uri="{FF2B5EF4-FFF2-40B4-BE49-F238E27FC236}">
                <a16:creationId xmlns:a16="http://schemas.microsoft.com/office/drawing/2014/main" id="{201CF9A9-3BD5-8C3B-20B7-A518F39B826E}"/>
              </a:ext>
            </a:extLst>
          </p:cNvPr>
          <p:cNvSpPr>
            <a:spLocks noGrp="1"/>
          </p:cNvSpPr>
          <p:nvPr>
            <p:ph sz="quarter" idx="12"/>
          </p:nvPr>
        </p:nvSpPr>
        <p:spPr>
          <a:xfrm>
            <a:off x="644211" y="4977523"/>
            <a:ext cx="10923901" cy="898126"/>
          </a:xfrm>
        </p:spPr>
        <p:txBody>
          <a:bodyPr wrap="square" lIns="0" tIns="18000" rIns="0" bIns="18000" anchor="ctr" anchorCtr="0">
            <a:spAutoFit/>
          </a:bodyPr>
          <a:lstStyle/>
          <a:p>
            <a:pPr marL="0" indent="0">
              <a:buNone/>
            </a:pPr>
            <a:r>
              <a:rPr lang="en-US" sz="2800" dirty="0"/>
              <a:t>Especially a problem for C++ programs (such as most of today’s browsers)</a:t>
            </a:r>
            <a:endParaRPr lang="en-US" sz="2800" dirty="0">
              <a:solidFill>
                <a:schemeClr val="tx1"/>
              </a:solidFill>
            </a:endParaRPr>
          </a:p>
        </p:txBody>
      </p:sp>
    </p:spTree>
    <p:extLst>
      <p:ext uri="{BB962C8B-B14F-4D97-AF65-F5344CB8AC3E}">
        <p14:creationId xmlns:p14="http://schemas.microsoft.com/office/powerpoint/2010/main" val="1968969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2DA6-A67E-998B-65A2-C6E5DA20FEF0}"/>
              </a:ext>
            </a:extLst>
          </p:cNvPr>
          <p:cNvSpPr>
            <a:spLocks noGrp="1"/>
          </p:cNvSpPr>
          <p:nvPr>
            <p:ph type="title"/>
          </p:nvPr>
        </p:nvSpPr>
        <p:spPr>
          <a:xfrm>
            <a:off x="644214" y="235689"/>
            <a:ext cx="8245920" cy="559572"/>
          </a:xfrm>
        </p:spPr>
        <p:txBody>
          <a:bodyPr wrap="square" lIns="0" tIns="18000" rIns="0" bIns="18000" anchor="ctr" anchorCtr="0">
            <a:spAutoFit/>
          </a:bodyPr>
          <a:lstStyle/>
          <a:p>
            <a:r>
              <a:rPr lang="en-US" sz="3400" dirty="0"/>
              <a:t>Null Pointer Dereference Attacks</a:t>
            </a:r>
          </a:p>
        </p:txBody>
      </p:sp>
      <p:sp>
        <p:nvSpPr>
          <p:cNvPr id="3" name="Content Placeholder 2">
            <a:extLst>
              <a:ext uri="{FF2B5EF4-FFF2-40B4-BE49-F238E27FC236}">
                <a16:creationId xmlns:a16="http://schemas.microsoft.com/office/drawing/2014/main" id="{458A191D-60F4-6263-3521-CC21B93F50BE}"/>
              </a:ext>
            </a:extLst>
          </p:cNvPr>
          <p:cNvSpPr>
            <a:spLocks noGrp="1"/>
          </p:cNvSpPr>
          <p:nvPr>
            <p:ph sz="quarter" idx="12"/>
          </p:nvPr>
        </p:nvSpPr>
        <p:spPr>
          <a:xfrm>
            <a:off x="644213" y="1099697"/>
            <a:ext cx="10923900" cy="4452945"/>
          </a:xfrm>
        </p:spPr>
        <p:txBody>
          <a:bodyPr wrap="square" lIns="0" tIns="18000" rIns="0" bIns="18000" anchor="ctr" anchorCtr="0">
            <a:spAutoFit/>
          </a:bodyPr>
          <a:lstStyle/>
          <a:p>
            <a:pPr marL="342900" indent="-342900">
              <a:spcBef>
                <a:spcPts val="600"/>
              </a:spcBef>
            </a:pPr>
            <a:r>
              <a:rPr lang="en-US" sz="2800" spc="-300" dirty="0"/>
              <a:t>M </a:t>
            </a:r>
            <a:r>
              <a:rPr lang="en-US" sz="2800" spc="-300" dirty="0" err="1"/>
              <a:t>M</a:t>
            </a:r>
            <a:r>
              <a:rPr lang="en-US" sz="2800" spc="-300" dirty="0"/>
              <a:t> </a:t>
            </a:r>
            <a:r>
              <a:rPr lang="en-US" sz="2800" dirty="0"/>
              <a:t>U translates that virtual address to a physical address. </a:t>
            </a:r>
          </a:p>
          <a:p>
            <a:pPr marL="342900" indent="-342900">
              <a:spcBef>
                <a:spcPts val="600"/>
              </a:spcBef>
            </a:pPr>
            <a:r>
              <a:rPr lang="en-US" sz="2800" dirty="0"/>
              <a:t>Pages that are not mapped cannot be accessed.</a:t>
            </a:r>
          </a:p>
          <a:p>
            <a:pPr marL="342900" indent="-342900">
              <a:spcBef>
                <a:spcPts val="600"/>
              </a:spcBef>
            </a:pPr>
            <a:r>
              <a:rPr lang="en-US" sz="2800" dirty="0"/>
              <a:t>On some </a:t>
            </a:r>
            <a:r>
              <a:rPr lang="en-US" sz="2800" spc="-300" dirty="0"/>
              <a:t>O S </a:t>
            </a:r>
            <a:r>
              <a:rPr lang="en-US" sz="2800" dirty="0"/>
              <a:t>s:</a:t>
            </a:r>
          </a:p>
          <a:p>
            <a:pPr marL="829818" lvl="1" indent="-342900"/>
            <a:r>
              <a:rPr lang="en-US" sz="2800" dirty="0"/>
              <a:t>User space occupies the lower half of the address space</a:t>
            </a:r>
          </a:p>
          <a:p>
            <a:pPr marL="829818" lvl="1" indent="-342900"/>
            <a:r>
              <a:rPr lang="en-US" sz="2800" dirty="0"/>
              <a:t>Kernel occupies top of address space</a:t>
            </a:r>
          </a:p>
          <a:p>
            <a:pPr marL="342900" indent="-342900">
              <a:spcBef>
                <a:spcPts val="600"/>
              </a:spcBef>
            </a:pPr>
            <a:r>
              <a:rPr lang="en-US" sz="2800" dirty="0"/>
              <a:t>Suppose kernel accidentally performs a null pointer dereference</a:t>
            </a:r>
          </a:p>
          <a:p>
            <a:pPr marL="342900" indent="-342900">
              <a:spcBef>
                <a:spcPts val="600"/>
              </a:spcBef>
            </a:pPr>
            <a:r>
              <a:rPr lang="en-US" sz="2800" dirty="0"/>
              <a:t>Suppose also that the attacker has mapped some code there</a:t>
            </a:r>
          </a:p>
          <a:p>
            <a:pPr marL="342900" indent="-342900">
              <a:spcBef>
                <a:spcPts val="600"/>
              </a:spcBef>
            </a:pPr>
            <a:r>
              <a:rPr lang="en-US" sz="2800" dirty="0"/>
              <a:t>Nowadays: first page never mapped (and other specific protections)</a:t>
            </a:r>
          </a:p>
        </p:txBody>
      </p:sp>
    </p:spTree>
    <p:extLst>
      <p:ext uri="{BB962C8B-B14F-4D97-AF65-F5344CB8AC3E}">
        <p14:creationId xmlns:p14="http://schemas.microsoft.com/office/powerpoint/2010/main" val="3869520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E846-C461-C742-F8AD-BA12CABC6A38}"/>
              </a:ext>
            </a:extLst>
          </p:cNvPr>
          <p:cNvSpPr>
            <a:spLocks noGrp="1"/>
          </p:cNvSpPr>
          <p:nvPr>
            <p:ph type="title"/>
          </p:nvPr>
        </p:nvSpPr>
        <p:spPr>
          <a:xfrm>
            <a:off x="634905" y="215259"/>
            <a:ext cx="8245920" cy="559572"/>
          </a:xfrm>
        </p:spPr>
        <p:txBody>
          <a:bodyPr wrap="square" lIns="0" tIns="18000" rIns="0" bIns="18000" anchor="ctr" anchorCtr="0">
            <a:spAutoFit/>
          </a:bodyPr>
          <a:lstStyle/>
          <a:p>
            <a:r>
              <a:rPr lang="en-US" sz="3400" dirty="0"/>
              <a:t>Integer Overflow Attacks (1)</a:t>
            </a:r>
          </a:p>
        </p:txBody>
      </p:sp>
      <p:pic>
        <p:nvPicPr>
          <p:cNvPr id="24" name="Picture 23" descr="A code of integer overflow attacks.&#10;Long description1 is available in notes, press F6">
            <a:extLst>
              <a:ext uri="{FF2B5EF4-FFF2-40B4-BE49-F238E27FC236}">
                <a16:creationId xmlns:a16="http://schemas.microsoft.com/office/drawing/2014/main" id="{0C89C052-6B4B-134A-C4DE-D8149C8A49DD}"/>
              </a:ext>
            </a:extLst>
          </p:cNvPr>
          <p:cNvPicPr>
            <a:picLocks noChangeAspect="1"/>
          </p:cNvPicPr>
          <p:nvPr/>
        </p:nvPicPr>
        <p:blipFill rotWithShape="1">
          <a:blip r:embed="rId3"/>
          <a:srcRect r="13175" b="29645"/>
          <a:stretch/>
        </p:blipFill>
        <p:spPr>
          <a:xfrm>
            <a:off x="1505640" y="1092956"/>
            <a:ext cx="4013536" cy="2002313"/>
          </a:xfrm>
          <a:prstGeom prst="rect">
            <a:avLst/>
          </a:prstGeom>
        </p:spPr>
      </p:pic>
      <p:sp>
        <p:nvSpPr>
          <p:cNvPr id="3" name="Content Placeholder 2">
            <a:extLst>
              <a:ext uri="{FF2B5EF4-FFF2-40B4-BE49-F238E27FC236}">
                <a16:creationId xmlns:a16="http://schemas.microsoft.com/office/drawing/2014/main" id="{A62C2498-466B-B8A8-4EDF-B0DBE3E938D5}"/>
              </a:ext>
            </a:extLst>
          </p:cNvPr>
          <p:cNvSpPr>
            <a:spLocks noGrp="1"/>
          </p:cNvSpPr>
          <p:nvPr>
            <p:ph sz="quarter" idx="12"/>
          </p:nvPr>
        </p:nvSpPr>
        <p:spPr>
          <a:xfrm>
            <a:off x="6380673" y="993582"/>
            <a:ext cx="4305687" cy="898126"/>
          </a:xfrm>
        </p:spPr>
        <p:txBody>
          <a:bodyPr wrap="square" lIns="0" tIns="18000" rIns="0" bIns="18000" anchor="ctr" anchorCtr="0">
            <a:spAutoFit/>
          </a:bodyPr>
          <a:lstStyle/>
          <a:p>
            <a:pPr marL="0" indent="0">
              <a:buNone/>
            </a:pPr>
            <a:r>
              <a:rPr lang="en-US" sz="2800" dirty="0"/>
              <a:t>What do you think the result will be?</a:t>
            </a:r>
          </a:p>
        </p:txBody>
      </p:sp>
      <p:sp>
        <p:nvSpPr>
          <p:cNvPr id="4" name="Content Placeholder 3">
            <a:extLst>
              <a:ext uri="{FF2B5EF4-FFF2-40B4-BE49-F238E27FC236}">
                <a16:creationId xmlns:a16="http://schemas.microsoft.com/office/drawing/2014/main" id="{0B817C6F-CC85-3D2B-F30A-097EEAC51625}"/>
              </a:ext>
            </a:extLst>
          </p:cNvPr>
          <p:cNvSpPr>
            <a:spLocks noGrp="1"/>
          </p:cNvSpPr>
          <p:nvPr>
            <p:ph sz="quarter" idx="13"/>
          </p:nvPr>
        </p:nvSpPr>
        <p:spPr>
          <a:xfrm>
            <a:off x="634906" y="3413395"/>
            <a:ext cx="2174396" cy="467239"/>
          </a:xfrm>
        </p:spPr>
        <p:txBody>
          <a:bodyPr wrap="square" lIns="0" tIns="18000" rIns="0" bIns="18000" anchor="ctr" anchorCtr="0">
            <a:spAutoFit/>
          </a:bodyPr>
          <a:lstStyle/>
          <a:p>
            <a:pPr marL="0" indent="0">
              <a:buNone/>
            </a:pPr>
            <a:r>
              <a:rPr lang="en-US" sz="2800" dirty="0">
                <a:latin typeface="Consolas" panose="020B0609020204030204" pitchFamily="49" charset="0"/>
                <a:cs typeface="Arial" panose="020B0604020202020204" pitchFamily="34" charset="0"/>
              </a:rPr>
              <a:t>Let us try:</a:t>
            </a:r>
          </a:p>
        </p:txBody>
      </p:sp>
      <p:pic>
        <p:nvPicPr>
          <p:cNvPr id="6" name="Picture 5" descr="A code of integer overflow attacks.&#10;Long description2 is available in notes, press F6">
            <a:extLst>
              <a:ext uri="{FF2B5EF4-FFF2-40B4-BE49-F238E27FC236}">
                <a16:creationId xmlns:a16="http://schemas.microsoft.com/office/drawing/2014/main" id="{7E9F4878-2F37-FA10-17B5-8B1310DBA187}"/>
              </a:ext>
            </a:extLst>
          </p:cNvPr>
          <p:cNvPicPr>
            <a:picLocks noChangeAspect="1"/>
          </p:cNvPicPr>
          <p:nvPr/>
        </p:nvPicPr>
        <p:blipFill>
          <a:blip r:embed="rId4"/>
          <a:stretch>
            <a:fillRect/>
          </a:stretch>
        </p:blipFill>
        <p:spPr>
          <a:xfrm>
            <a:off x="1989799" y="4326107"/>
            <a:ext cx="5493512" cy="1162522"/>
          </a:xfrm>
          <a:prstGeom prst="rect">
            <a:avLst/>
          </a:prstGeom>
        </p:spPr>
      </p:pic>
    </p:spTree>
    <p:extLst>
      <p:ext uri="{BB962C8B-B14F-4D97-AF65-F5344CB8AC3E}">
        <p14:creationId xmlns:p14="http://schemas.microsoft.com/office/powerpoint/2010/main" val="3298130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CFE2-5739-A851-E25E-52B14978F2A2}"/>
              </a:ext>
            </a:extLst>
          </p:cNvPr>
          <p:cNvSpPr>
            <a:spLocks noGrp="1"/>
          </p:cNvSpPr>
          <p:nvPr>
            <p:ph type="title"/>
          </p:nvPr>
        </p:nvSpPr>
        <p:spPr>
          <a:xfrm>
            <a:off x="634753" y="227155"/>
            <a:ext cx="8229600" cy="559572"/>
          </a:xfrm>
        </p:spPr>
        <p:txBody>
          <a:bodyPr lIns="0" tIns="18000" rIns="0" bIns="18000" anchor="ctr" anchorCtr="0">
            <a:spAutoFit/>
          </a:bodyPr>
          <a:lstStyle/>
          <a:p>
            <a:r>
              <a:rPr lang="en-US" sz="3400" dirty="0"/>
              <a:t>Integer Overflow Attacks (2)</a:t>
            </a:r>
          </a:p>
        </p:txBody>
      </p:sp>
      <p:sp>
        <p:nvSpPr>
          <p:cNvPr id="3" name="Content Placeholder 2">
            <a:extLst>
              <a:ext uri="{FF2B5EF4-FFF2-40B4-BE49-F238E27FC236}">
                <a16:creationId xmlns:a16="http://schemas.microsoft.com/office/drawing/2014/main" id="{5F1643B4-81FC-B4B1-528A-BED72836D29E}"/>
              </a:ext>
            </a:extLst>
          </p:cNvPr>
          <p:cNvSpPr>
            <a:spLocks noGrp="1"/>
          </p:cNvSpPr>
          <p:nvPr>
            <p:ph sz="quarter" idx="13"/>
          </p:nvPr>
        </p:nvSpPr>
        <p:spPr>
          <a:xfrm>
            <a:off x="634753" y="943411"/>
            <a:ext cx="10933360" cy="1405957"/>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Integer overflows may be turned into attacks</a:t>
            </a:r>
          </a:p>
          <a:p>
            <a:pPr marL="0" indent="0">
              <a:spcBef>
                <a:spcPts val="600"/>
              </a:spcBef>
              <a:buNone/>
            </a:pPr>
            <a:r>
              <a:rPr lang="en-US" sz="2800" dirty="0">
                <a:latin typeface="Arial" panose="020B0604020202020204" pitchFamily="34" charset="0"/>
                <a:cs typeface="Arial" panose="020B0604020202020204" pitchFamily="34" charset="0"/>
              </a:rPr>
              <a:t>Example: suppose imaging program asks for height and width of image</a:t>
            </a:r>
          </a:p>
        </p:txBody>
      </p:sp>
      <p:sp>
        <p:nvSpPr>
          <p:cNvPr id="4" name="Content Placeholder 3">
            <a:extLst>
              <a:ext uri="{FF2B5EF4-FFF2-40B4-BE49-F238E27FC236}">
                <a16:creationId xmlns:a16="http://schemas.microsoft.com/office/drawing/2014/main" id="{836D5820-C989-20A7-4B33-CF973D5EB860}"/>
              </a:ext>
            </a:extLst>
          </p:cNvPr>
          <p:cNvSpPr>
            <a:spLocks noGrp="1"/>
          </p:cNvSpPr>
          <p:nvPr>
            <p:ph sz="quarter" idx="14"/>
          </p:nvPr>
        </p:nvSpPr>
        <p:spPr>
          <a:xfrm>
            <a:off x="634752" y="2710478"/>
            <a:ext cx="5204187" cy="467239"/>
          </a:xfrm>
        </p:spPr>
        <p:txBody>
          <a:bodyPr wrap="square" lIns="0" tIns="18000" rIns="0" bIns="18000" anchor="ctr" anchorCtr="0">
            <a:spAutoFit/>
          </a:bodyPr>
          <a:lstStyle/>
          <a:p>
            <a:pPr marL="342900" indent="-342900"/>
            <a:r>
              <a:rPr lang="en-US" sz="2800" dirty="0"/>
              <a:t>Amount of memory to allocate:</a:t>
            </a:r>
          </a:p>
        </p:txBody>
      </p:sp>
      <p:graphicFrame>
        <p:nvGraphicFramePr>
          <p:cNvPr id="8" name="Object 7" descr="height asterisk width asterisk s i z e o f open parenthesis pixel close parenthesis ">
            <a:extLst>
              <a:ext uri="{FF2B5EF4-FFF2-40B4-BE49-F238E27FC236}">
                <a16:creationId xmlns:a16="http://schemas.microsoft.com/office/drawing/2014/main" id="{E356E0D4-2B5B-978A-AB8B-1A3F927B9BC8}"/>
              </a:ext>
            </a:extLst>
          </p:cNvPr>
          <p:cNvGraphicFramePr>
            <a:graphicFrameLocks noChangeAspect="1"/>
          </p:cNvGraphicFramePr>
          <p:nvPr>
            <p:extLst>
              <p:ext uri="{D42A27DB-BD31-4B8C-83A1-F6EECF244321}">
                <p14:modId xmlns:p14="http://schemas.microsoft.com/office/powerpoint/2010/main" val="745634099"/>
              </p:ext>
            </p:extLst>
          </p:nvPr>
        </p:nvGraphicFramePr>
        <p:xfrm>
          <a:off x="5989201" y="2673785"/>
          <a:ext cx="5243285" cy="571357"/>
        </p:xfrm>
        <a:graphic>
          <a:graphicData uri="http://schemas.openxmlformats.org/presentationml/2006/ole">
            <mc:AlternateContent xmlns:mc="http://schemas.openxmlformats.org/markup-compatibility/2006">
              <mc:Choice xmlns:v="urn:schemas-microsoft-com:vml" Requires="v">
                <p:oleObj name="Equation" r:id="rId2" imgW="2349360" imgH="253800" progId="Equation.DSMT4">
                  <p:embed/>
                </p:oleObj>
              </mc:Choice>
              <mc:Fallback>
                <p:oleObj name="Equation" r:id="rId2" imgW="2349360" imgH="253800" progId="Equation.DSMT4">
                  <p:embed/>
                  <p:pic>
                    <p:nvPicPr>
                      <p:cNvPr id="8" name="Object 7" descr=" height asterisk width asterisk s i z e o f open parenthesis pixel close parenthesis ">
                        <a:extLst>
                          <a:ext uri="{FF2B5EF4-FFF2-40B4-BE49-F238E27FC236}">
                            <a16:creationId xmlns:a16="http://schemas.microsoft.com/office/drawing/2014/main" id="{E356E0D4-2B5B-978A-AB8B-1A3F927B9BC8}"/>
                          </a:ext>
                        </a:extLst>
                      </p:cNvPr>
                      <p:cNvPicPr/>
                      <p:nvPr/>
                    </p:nvPicPr>
                    <p:blipFill>
                      <a:blip r:embed="rId3"/>
                      <a:stretch>
                        <a:fillRect/>
                      </a:stretch>
                    </p:blipFill>
                    <p:spPr>
                      <a:xfrm>
                        <a:off x="5989201" y="2673785"/>
                        <a:ext cx="5243285" cy="571357"/>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781B1809-75F6-2F0F-C3E3-5122A45F969B}"/>
              </a:ext>
            </a:extLst>
          </p:cNvPr>
          <p:cNvSpPr>
            <a:spLocks noGrp="1"/>
          </p:cNvSpPr>
          <p:nvPr>
            <p:ph sz="quarter" idx="17"/>
          </p:nvPr>
        </p:nvSpPr>
        <p:spPr>
          <a:xfrm>
            <a:off x="623888" y="3337335"/>
            <a:ext cx="8229600" cy="1913789"/>
          </a:xfrm>
        </p:spPr>
        <p:txBody>
          <a:bodyPr lIns="0" tIns="18000" rIns="0" bIns="18000" anchor="ctr" anchorCtr="0">
            <a:spAutoFit/>
          </a:bodyPr>
          <a:lstStyle/>
          <a:p>
            <a:pPr marL="342900" indent="-342900">
              <a:spcBef>
                <a:spcPts val="600"/>
              </a:spcBef>
              <a:buSzPts val="2400"/>
            </a:pPr>
            <a:r>
              <a:rPr lang="en-US" sz="2800" dirty="0">
                <a:latin typeface="Arial" panose="020B0604020202020204" pitchFamily="34" charset="0"/>
                <a:cs typeface="Arial" panose="020B0604020202020204" pitchFamily="34" charset="0"/>
              </a:rPr>
              <a:t>If overflow: too little memory allocated!</a:t>
            </a:r>
          </a:p>
          <a:p>
            <a:pPr marL="829818" lvl="1" indent="-342900">
              <a:buSzPts val="2400"/>
            </a:pPr>
            <a:r>
              <a:rPr lang="en-US" sz="2800" dirty="0">
                <a:latin typeface="Arial" panose="020B0604020202020204" pitchFamily="34" charset="0"/>
                <a:cs typeface="Arial" panose="020B0604020202020204" pitchFamily="34" charset="0"/>
              </a:rPr>
              <a:t>Accessing specific pixels in the image will lead to out-of-bounds access</a:t>
            </a:r>
          </a:p>
          <a:p>
            <a:pPr marL="829818" lvl="1" indent="-342900">
              <a:buSzPts val="2400"/>
            </a:pPr>
            <a:r>
              <a:rPr lang="en-US" sz="2800" dirty="0">
                <a:latin typeface="Arial" panose="020B0604020202020204" pitchFamily="34" charset="0"/>
                <a:cs typeface="Arial" panose="020B0604020202020204" pitchFamily="34" charset="0"/>
              </a:rPr>
              <a:t>Back to “buffer overflow”</a:t>
            </a:r>
            <a:endParaRPr lang="en-US" sz="2800" dirty="0"/>
          </a:p>
        </p:txBody>
      </p:sp>
    </p:spTree>
    <p:extLst>
      <p:ext uri="{BB962C8B-B14F-4D97-AF65-F5344CB8AC3E}">
        <p14:creationId xmlns:p14="http://schemas.microsoft.com/office/powerpoint/2010/main" val="1168330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E846-C461-C742-F8AD-BA12CABC6A38}"/>
              </a:ext>
            </a:extLst>
          </p:cNvPr>
          <p:cNvSpPr>
            <a:spLocks noGrp="1"/>
          </p:cNvSpPr>
          <p:nvPr>
            <p:ph type="title"/>
          </p:nvPr>
        </p:nvSpPr>
        <p:spPr>
          <a:xfrm>
            <a:off x="634905" y="235689"/>
            <a:ext cx="8245920" cy="559572"/>
          </a:xfrm>
        </p:spPr>
        <p:txBody>
          <a:bodyPr wrap="square" lIns="0" tIns="18000" rIns="0" bIns="18000" anchor="ctr" anchorCtr="0">
            <a:spAutoFit/>
          </a:bodyPr>
          <a:lstStyle/>
          <a:p>
            <a:r>
              <a:rPr lang="en-US" sz="3400" dirty="0"/>
              <a:t>Command Injection Attacks</a:t>
            </a:r>
          </a:p>
        </p:txBody>
      </p:sp>
      <p:pic>
        <p:nvPicPr>
          <p:cNvPr id="5" name="Picture 4" descr="A code for command injection attacks.&#10;Long description is available in notes, Press F6.">
            <a:extLst>
              <a:ext uri="{FF2B5EF4-FFF2-40B4-BE49-F238E27FC236}">
                <a16:creationId xmlns:a16="http://schemas.microsoft.com/office/drawing/2014/main" id="{A6BBB3E6-2A25-7EE2-2481-2CE7057B846B}"/>
              </a:ext>
            </a:extLst>
          </p:cNvPr>
          <p:cNvPicPr>
            <a:picLocks noChangeAspect="1"/>
          </p:cNvPicPr>
          <p:nvPr/>
        </p:nvPicPr>
        <p:blipFill rotWithShape="1">
          <a:blip r:embed="rId3"/>
          <a:srcRect b="15165"/>
          <a:stretch/>
        </p:blipFill>
        <p:spPr>
          <a:xfrm>
            <a:off x="696407" y="1149816"/>
            <a:ext cx="8926320" cy="3225674"/>
          </a:xfrm>
          <a:prstGeom prst="rect">
            <a:avLst/>
          </a:prstGeom>
        </p:spPr>
      </p:pic>
      <p:sp>
        <p:nvSpPr>
          <p:cNvPr id="4" name="Content Placeholder 3">
            <a:extLst>
              <a:ext uri="{FF2B5EF4-FFF2-40B4-BE49-F238E27FC236}">
                <a16:creationId xmlns:a16="http://schemas.microsoft.com/office/drawing/2014/main" id="{0B817C6F-CC85-3D2B-F30A-097EEAC51625}"/>
              </a:ext>
            </a:extLst>
          </p:cNvPr>
          <p:cNvSpPr>
            <a:spLocks noGrp="1"/>
          </p:cNvSpPr>
          <p:nvPr>
            <p:ph sz="quarter" idx="13"/>
          </p:nvPr>
        </p:nvSpPr>
        <p:spPr>
          <a:xfrm>
            <a:off x="637171" y="4683879"/>
            <a:ext cx="8804284" cy="467239"/>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Suppose user types </a:t>
            </a:r>
            <a:r>
              <a:rPr lang="en-US" sz="2800" dirty="0">
                <a:latin typeface="Consolas" panose="020B0609020204030204" pitchFamily="49" charset="0"/>
                <a:cs typeface="Arial" panose="020B0604020202020204" pitchFamily="34" charset="0"/>
              </a:rPr>
              <a:t>‘</a:t>
            </a:r>
            <a:r>
              <a:rPr lang="en-US" sz="2800" dirty="0">
                <a:latin typeface="Consolas" panose="020B0609020204030204" pitchFamily="49" charset="0"/>
                <a:ea typeface="Courier New"/>
                <a:cs typeface="Arial" panose="020B0604020202020204" pitchFamily="34" charset="0"/>
                <a:sym typeface="Courier New"/>
              </a:rPr>
              <a:t>‘</a:t>
            </a:r>
            <a:r>
              <a:rPr lang="en-US" sz="2800" spc="-800" dirty="0">
                <a:latin typeface="Consolas" panose="020B0609020204030204" pitchFamily="49" charset="0"/>
                <a:ea typeface="Courier New"/>
                <a:cs typeface="Arial" panose="020B0604020202020204" pitchFamily="34" charset="0"/>
                <a:sym typeface="Courier New"/>
              </a:rPr>
              <a:t>a b </a:t>
            </a:r>
            <a:r>
              <a:rPr lang="en-US" sz="2800" dirty="0">
                <a:latin typeface="Consolas" panose="020B0609020204030204" pitchFamily="49" charset="0"/>
                <a:ea typeface="Courier New"/>
                <a:cs typeface="Arial" panose="020B0604020202020204" pitchFamily="34" charset="0"/>
                <a:sym typeface="Courier New"/>
              </a:rPr>
              <a:t>c</a:t>
            </a:r>
            <a:r>
              <a:rPr lang="en-US" sz="2800" dirty="0">
                <a:latin typeface="Consolas" panose="020B0609020204030204" pitchFamily="49" charset="0"/>
                <a:cs typeface="Arial" panose="020B0604020202020204" pitchFamily="34" charset="0"/>
              </a:rPr>
              <a:t>’’</a:t>
            </a:r>
            <a:r>
              <a:rPr lang="en-US" sz="2800" dirty="0">
                <a:latin typeface="Arial" panose="020B0604020202020204" pitchFamily="34" charset="0"/>
                <a:cs typeface="Arial" panose="020B0604020202020204" pitchFamily="34" charset="0"/>
              </a:rPr>
              <a:t> and </a:t>
            </a:r>
            <a:r>
              <a:rPr lang="en-US" sz="2800" dirty="0">
                <a:latin typeface="Consolas" panose="020B0609020204030204" pitchFamily="49" charset="0"/>
                <a:ea typeface="Courier New"/>
                <a:cs typeface="Arial" panose="020B0604020202020204" pitchFamily="34" charset="0"/>
                <a:sym typeface="Courier New"/>
              </a:rPr>
              <a:t>‘‘</a:t>
            </a:r>
            <a:r>
              <a:rPr lang="en-US" sz="2800" spc="-800" dirty="0">
                <a:latin typeface="Consolas" panose="020B0609020204030204" pitchFamily="49" charset="0"/>
                <a:ea typeface="Courier New"/>
                <a:cs typeface="Arial" panose="020B0604020202020204" pitchFamily="34" charset="0"/>
                <a:sym typeface="Courier New"/>
              </a:rPr>
              <a:t>x y </a:t>
            </a:r>
            <a:r>
              <a:rPr lang="en-US" sz="2800" dirty="0">
                <a:latin typeface="Consolas" panose="020B0609020204030204" pitchFamily="49" charset="0"/>
                <a:ea typeface="Courier New"/>
                <a:cs typeface="Arial" panose="020B0604020202020204" pitchFamily="34" charset="0"/>
                <a:sym typeface="Courier New"/>
              </a:rPr>
              <a:t>z; </a:t>
            </a:r>
            <a:r>
              <a:rPr lang="en-US" sz="2800" spc="-800" dirty="0">
                <a:latin typeface="Consolas" panose="020B0609020204030204" pitchFamily="49" charset="0"/>
                <a:ea typeface="Courier New"/>
                <a:cs typeface="Arial" panose="020B0604020202020204" pitchFamily="34" charset="0"/>
                <a:sym typeface="Courier New"/>
              </a:rPr>
              <a:t>r </a:t>
            </a:r>
            <a:r>
              <a:rPr lang="en-US" sz="2800" dirty="0">
                <a:latin typeface="Consolas" panose="020B0609020204030204" pitchFamily="49" charset="0"/>
                <a:ea typeface="Courier New"/>
                <a:cs typeface="Arial" panose="020B0604020202020204" pitchFamily="34" charset="0"/>
                <a:sym typeface="Courier New"/>
              </a:rPr>
              <a:t>m –</a:t>
            </a:r>
            <a:r>
              <a:rPr lang="en-US" sz="2800" spc="-800" dirty="0">
                <a:latin typeface="Consolas" panose="020B0609020204030204" pitchFamily="49" charset="0"/>
                <a:ea typeface="Courier New"/>
                <a:cs typeface="Arial" panose="020B0604020202020204" pitchFamily="34" charset="0"/>
                <a:sym typeface="Courier New"/>
              </a:rPr>
              <a:t>r </a:t>
            </a:r>
            <a:r>
              <a:rPr lang="en-US" sz="2800" dirty="0">
                <a:latin typeface="Consolas" panose="020B0609020204030204" pitchFamily="49" charset="0"/>
                <a:ea typeface="Courier New"/>
                <a:cs typeface="Arial" panose="020B0604020202020204" pitchFamily="34" charset="0"/>
                <a:sym typeface="Courier New"/>
              </a:rPr>
              <a:t>f /</a:t>
            </a:r>
            <a:r>
              <a:rPr lang="en-US" sz="2800" dirty="0">
                <a:latin typeface="Consolas" panose="020B0609020204030204" pitchFamily="49" charset="0"/>
                <a:cs typeface="Arial" panose="020B0604020202020204" pitchFamily="34" charset="0"/>
              </a:rPr>
              <a:t>’’</a:t>
            </a:r>
          </a:p>
        </p:txBody>
      </p:sp>
    </p:spTree>
    <p:extLst>
      <p:ext uri="{BB962C8B-B14F-4D97-AF65-F5344CB8AC3E}">
        <p14:creationId xmlns:p14="http://schemas.microsoft.com/office/powerpoint/2010/main" val="41340672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D2C6-408C-9C0C-3DF9-47D50734BD21}"/>
              </a:ext>
            </a:extLst>
          </p:cNvPr>
          <p:cNvSpPr>
            <a:spLocks noGrp="1"/>
          </p:cNvSpPr>
          <p:nvPr>
            <p:ph type="title"/>
          </p:nvPr>
        </p:nvSpPr>
        <p:spPr>
          <a:xfrm>
            <a:off x="612870" y="223569"/>
            <a:ext cx="10944225" cy="559572"/>
          </a:xfrm>
        </p:spPr>
        <p:txBody>
          <a:bodyPr wrap="square" lIns="0" tIns="18000" rIns="0" bIns="18000" anchor="ctr" anchorCtr="0">
            <a:spAutoFit/>
          </a:bodyPr>
          <a:lstStyle/>
          <a:p>
            <a:r>
              <a:rPr lang="en-US" sz="3400" dirty="0"/>
              <a:t>Time of Check to Time of Use (</a:t>
            </a:r>
            <a:r>
              <a:rPr lang="en-US" sz="3400" spc="-500" dirty="0"/>
              <a:t>T O C T O </a:t>
            </a:r>
            <a:r>
              <a:rPr lang="en-US" sz="3400" dirty="0"/>
              <a:t>U) Attacks</a:t>
            </a:r>
          </a:p>
        </p:txBody>
      </p:sp>
      <p:pic>
        <p:nvPicPr>
          <p:cNvPr id="24" name="Picture 23" descr="A code for time of check to time of use attacks.&#10;Long description is available in notes, press F6">
            <a:extLst>
              <a:ext uri="{FF2B5EF4-FFF2-40B4-BE49-F238E27FC236}">
                <a16:creationId xmlns:a16="http://schemas.microsoft.com/office/drawing/2014/main" id="{D2A508EB-62CC-ED84-1F9B-9486E780ABF0}"/>
              </a:ext>
            </a:extLst>
          </p:cNvPr>
          <p:cNvPicPr>
            <a:picLocks noChangeAspect="1"/>
          </p:cNvPicPr>
          <p:nvPr/>
        </p:nvPicPr>
        <p:blipFill>
          <a:blip r:embed="rId3"/>
          <a:stretch>
            <a:fillRect/>
          </a:stretch>
        </p:blipFill>
        <p:spPr>
          <a:xfrm>
            <a:off x="2127999" y="1139595"/>
            <a:ext cx="8090239" cy="1613388"/>
          </a:xfrm>
          <a:prstGeom prst="rect">
            <a:avLst/>
          </a:prstGeom>
        </p:spPr>
      </p:pic>
      <p:sp>
        <p:nvSpPr>
          <p:cNvPr id="3" name="Content Placeholder 2">
            <a:extLst>
              <a:ext uri="{FF2B5EF4-FFF2-40B4-BE49-F238E27FC236}">
                <a16:creationId xmlns:a16="http://schemas.microsoft.com/office/drawing/2014/main" id="{4528F106-8D50-3E43-AC55-8A8A2BE0738B}"/>
              </a:ext>
            </a:extLst>
          </p:cNvPr>
          <p:cNvSpPr>
            <a:spLocks noGrp="1"/>
          </p:cNvSpPr>
          <p:nvPr>
            <p:ph sz="quarter" idx="12"/>
          </p:nvPr>
        </p:nvSpPr>
        <p:spPr>
          <a:xfrm>
            <a:off x="623887" y="3109438"/>
            <a:ext cx="10933207" cy="3283394"/>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Problem: we use the pathname twice, assuming that it refers to the same thing</a:t>
            </a:r>
          </a:p>
          <a:p>
            <a:pPr marL="0" indent="0">
              <a:spcBef>
                <a:spcPts val="600"/>
              </a:spcBef>
              <a:buNone/>
            </a:pPr>
            <a:r>
              <a:rPr lang="en-US" sz="2800" dirty="0">
                <a:latin typeface="Arial" panose="020B0604020202020204" pitchFamily="34" charset="0"/>
                <a:cs typeface="Arial" panose="020B0604020202020204" pitchFamily="34" charset="0"/>
              </a:rPr>
              <a:t>Suppose ./</a:t>
            </a:r>
            <a:r>
              <a:rPr lang="en-US" sz="2800" dirty="0" err="1">
                <a:latin typeface="Arial" panose="020B0604020202020204" pitchFamily="34" charset="0"/>
                <a:cs typeface="Arial" panose="020B0604020202020204" pitchFamily="34" charset="0"/>
              </a:rPr>
              <a:t>my_document</a:t>
            </a:r>
            <a:r>
              <a:rPr lang="en-US" sz="2800" dirty="0">
                <a:latin typeface="Arial" panose="020B0604020202020204" pitchFamily="34" charset="0"/>
                <a:cs typeface="Arial" panose="020B0604020202020204" pitchFamily="34" charset="0"/>
              </a:rPr>
              <a:t> is a symbolic link that points to one of my own docs</a:t>
            </a:r>
          </a:p>
          <a:p>
            <a:pPr marL="342900" indent="-342900">
              <a:spcBef>
                <a:spcPts val="600"/>
              </a:spcBef>
            </a:pPr>
            <a:r>
              <a:rPr lang="en-US" sz="2800" dirty="0">
                <a:latin typeface="Consolas" panose="020B0609020204030204" pitchFamily="49" charset="0"/>
                <a:cs typeface="Arial" panose="020B0604020202020204" pitchFamily="34" charset="0"/>
              </a:rPr>
              <a:t>access() </a:t>
            </a:r>
            <a:r>
              <a:rPr lang="en-US" sz="2800" dirty="0">
                <a:latin typeface="Arial" panose="020B0604020202020204" pitchFamily="34" charset="0"/>
                <a:cs typeface="Arial" panose="020B0604020202020204" pitchFamily="34" charset="0"/>
              </a:rPr>
              <a:t>check (line 2) succeeds</a:t>
            </a:r>
          </a:p>
          <a:p>
            <a:pPr marL="342900" indent="-342900">
              <a:spcBef>
                <a:spcPts val="600"/>
              </a:spcBef>
            </a:pPr>
            <a:r>
              <a:rPr lang="en-US" sz="2800" dirty="0">
                <a:latin typeface="Arial" panose="020B0604020202020204" pitchFamily="34" charset="0"/>
                <a:cs typeface="Arial" panose="020B0604020202020204" pitchFamily="34" charset="0"/>
              </a:rPr>
              <a:t>just before open() in line 4, attacker changes link to point to </a:t>
            </a:r>
            <a:r>
              <a:rPr lang="en-US" sz="2800" dirty="0">
                <a:latin typeface="Consolas" panose="020B0609020204030204" pitchFamily="49" charset="0"/>
                <a:cs typeface="Arial" panose="020B0604020202020204" pitchFamily="34" charset="0"/>
              </a:rPr>
              <a:t>/</a:t>
            </a:r>
            <a:r>
              <a:rPr lang="en-US" sz="2800" dirty="0" err="1">
                <a:latin typeface="Consolas" panose="020B0609020204030204" pitchFamily="49" charset="0"/>
                <a:cs typeface="Arial" panose="020B0604020202020204" pitchFamily="34" charset="0"/>
              </a:rPr>
              <a:t>etc</a:t>
            </a:r>
            <a:r>
              <a:rPr lang="en-US" sz="2800" dirty="0">
                <a:latin typeface="Consolas" panose="020B0609020204030204" pitchFamily="49" charset="0"/>
                <a:cs typeface="Arial" panose="020B0604020202020204" pitchFamily="34" charset="0"/>
              </a:rPr>
              <a:t>/shadow</a:t>
            </a:r>
          </a:p>
        </p:txBody>
      </p:sp>
    </p:spTree>
    <p:extLst>
      <p:ext uri="{BB962C8B-B14F-4D97-AF65-F5344CB8AC3E}">
        <p14:creationId xmlns:p14="http://schemas.microsoft.com/office/powerpoint/2010/main" val="40593997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D038-32ED-E7FE-F440-1B882120D975}"/>
              </a:ext>
            </a:extLst>
          </p:cNvPr>
          <p:cNvSpPr>
            <a:spLocks noGrp="1"/>
          </p:cNvSpPr>
          <p:nvPr>
            <p:ph type="title"/>
          </p:nvPr>
        </p:nvSpPr>
        <p:spPr>
          <a:xfrm>
            <a:off x="623888" y="235689"/>
            <a:ext cx="9610304" cy="559572"/>
          </a:xfrm>
        </p:spPr>
        <p:txBody>
          <a:bodyPr wrap="square" lIns="0" tIns="18000" rIns="0" bIns="18000" anchor="ctr" anchorCtr="0">
            <a:spAutoFit/>
          </a:bodyPr>
          <a:lstStyle/>
          <a:p>
            <a:r>
              <a:rPr lang="en-US" sz="3400" dirty="0"/>
              <a:t>Double Fetch Vulnerability</a:t>
            </a:r>
          </a:p>
        </p:txBody>
      </p:sp>
      <p:sp>
        <p:nvSpPr>
          <p:cNvPr id="3" name="Content Placeholder 2">
            <a:extLst>
              <a:ext uri="{FF2B5EF4-FFF2-40B4-BE49-F238E27FC236}">
                <a16:creationId xmlns:a16="http://schemas.microsoft.com/office/drawing/2014/main" id="{003FC130-7A45-CAAB-D746-A190BA57901B}"/>
              </a:ext>
            </a:extLst>
          </p:cNvPr>
          <p:cNvSpPr>
            <a:spLocks noGrp="1"/>
          </p:cNvSpPr>
          <p:nvPr>
            <p:ph sz="quarter" idx="12"/>
          </p:nvPr>
        </p:nvSpPr>
        <p:spPr>
          <a:xfrm>
            <a:off x="623887" y="960419"/>
            <a:ext cx="10944225" cy="1482901"/>
          </a:xfrm>
        </p:spPr>
        <p:txBody>
          <a:bodyPr wrap="square" lIns="0" tIns="18000" rIns="0" bIns="18000" anchor="ctr" anchorCtr="0">
            <a:spAutoFit/>
          </a:bodyPr>
          <a:lstStyle/>
          <a:p>
            <a:pPr marL="0" indent="0">
              <a:spcBef>
                <a:spcPts val="600"/>
              </a:spcBef>
              <a:buNone/>
            </a:pPr>
            <a:r>
              <a:rPr lang="en-US" sz="2800" dirty="0"/>
              <a:t>Similar to </a:t>
            </a:r>
            <a:r>
              <a:rPr lang="en-US" sz="2800" spc="-300" dirty="0"/>
              <a:t>T O C T O </a:t>
            </a:r>
            <a:r>
              <a:rPr lang="en-US" sz="2800" dirty="0"/>
              <a:t>U: </a:t>
            </a:r>
          </a:p>
          <a:p>
            <a:pPr marL="342900" indent="-342900">
              <a:spcBef>
                <a:spcPts val="600"/>
              </a:spcBef>
            </a:pPr>
            <a:r>
              <a:rPr lang="en-US" sz="2800" dirty="0"/>
              <a:t>Kernel fetches data from user process twice</a:t>
            </a:r>
          </a:p>
          <a:p>
            <a:pPr marL="342900" indent="-342900">
              <a:spcBef>
                <a:spcPts val="600"/>
              </a:spcBef>
            </a:pPr>
            <a:r>
              <a:rPr lang="en-US" sz="2800" dirty="0"/>
              <a:t>User process changes data in the meantime</a:t>
            </a:r>
          </a:p>
        </p:txBody>
      </p:sp>
      <p:sp>
        <p:nvSpPr>
          <p:cNvPr id="4" name="Content Placeholder 3">
            <a:extLst>
              <a:ext uri="{FF2B5EF4-FFF2-40B4-BE49-F238E27FC236}">
                <a16:creationId xmlns:a16="http://schemas.microsoft.com/office/drawing/2014/main" id="{60487EC8-5D09-D7E8-A9F5-6DE2B5246D7F}"/>
              </a:ext>
            </a:extLst>
          </p:cNvPr>
          <p:cNvSpPr>
            <a:spLocks noGrp="1"/>
          </p:cNvSpPr>
          <p:nvPr>
            <p:ph sz="quarter" idx="13"/>
          </p:nvPr>
        </p:nvSpPr>
        <p:spPr>
          <a:xfrm>
            <a:off x="623887" y="2677894"/>
            <a:ext cx="10944225" cy="2852507"/>
          </a:xfrm>
        </p:spPr>
        <p:txBody>
          <a:bodyPr wrap="square" lIns="0" tIns="18000" rIns="0" bIns="18000" anchor="ctr" anchorCtr="0">
            <a:spAutoFit/>
          </a:bodyPr>
          <a:lstStyle/>
          <a:p>
            <a:pPr marL="0" indent="0">
              <a:spcBef>
                <a:spcPts val="600"/>
              </a:spcBef>
              <a:buNone/>
            </a:pPr>
            <a:r>
              <a:rPr lang="en-US" sz="2800" dirty="0">
                <a:latin typeface="Arial" panose="020B0604020202020204" pitchFamily="34" charset="0"/>
                <a:cs typeface="Arial" panose="020B0604020202020204" pitchFamily="34" charset="0"/>
              </a:rPr>
              <a:t>Example: </a:t>
            </a:r>
            <a:r>
              <a:rPr lang="en-US" sz="2800" dirty="0" err="1">
                <a:latin typeface="Arial" panose="020B0604020202020204" pitchFamily="34" charset="0"/>
                <a:cs typeface="Arial" panose="020B0604020202020204" pitchFamily="34" charset="0"/>
              </a:rPr>
              <a:t>syscall</a:t>
            </a:r>
            <a:r>
              <a:rPr lang="en-US" sz="2800" dirty="0">
                <a:latin typeface="Arial" panose="020B0604020202020204" pitchFamily="34" charset="0"/>
                <a:cs typeface="Arial" panose="020B0604020202020204" pitchFamily="34" charset="0"/>
              </a:rPr>
              <a:t> copies user data in buffer and sends it over the network</a:t>
            </a:r>
          </a:p>
          <a:p>
            <a:pPr marL="342900" indent="-342900">
              <a:spcBef>
                <a:spcPts val="600"/>
              </a:spcBef>
            </a:pPr>
            <a:r>
              <a:rPr lang="en-US" sz="2800" dirty="0">
                <a:latin typeface="Arial" panose="020B0604020202020204" pitchFamily="34" charset="0"/>
                <a:cs typeface="Arial" panose="020B0604020202020204" pitchFamily="34" charset="0"/>
              </a:rPr>
              <a:t>Kernel first reads a length variable to determine how much memory to allocate</a:t>
            </a:r>
          </a:p>
          <a:p>
            <a:pPr marL="342900" indent="-342900">
              <a:spcBef>
                <a:spcPts val="600"/>
              </a:spcBef>
            </a:pPr>
            <a:r>
              <a:rPr lang="en-US" sz="2800" dirty="0">
                <a:latin typeface="Arial" panose="020B0604020202020204" pitchFamily="34" charset="0"/>
                <a:cs typeface="Arial" panose="020B0604020202020204" pitchFamily="34" charset="0"/>
              </a:rPr>
              <a:t>Then reads length variable again to do the copy</a:t>
            </a:r>
          </a:p>
          <a:p>
            <a:pPr marL="342900" indent="-342900">
              <a:spcBef>
                <a:spcPts val="600"/>
              </a:spcBef>
            </a:pPr>
            <a:r>
              <a:rPr lang="en-US" sz="2800" dirty="0">
                <a:latin typeface="Arial" panose="020B0604020202020204" pitchFamily="34" charset="0"/>
                <a:cs typeface="Arial" panose="020B0604020202020204" pitchFamily="34" charset="0"/>
              </a:rPr>
              <a:t>Meanwhile another thread doubles the value of length</a:t>
            </a:r>
          </a:p>
        </p:txBody>
      </p:sp>
    </p:spTree>
    <p:extLst>
      <p:ext uri="{BB962C8B-B14F-4D97-AF65-F5344CB8AC3E}">
        <p14:creationId xmlns:p14="http://schemas.microsoft.com/office/powerpoint/2010/main" val="3021420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629950" y="261106"/>
            <a:ext cx="10926440" cy="559572"/>
          </a:xfrm>
        </p:spPr>
        <p:txBody>
          <a:bodyPr wrap="square" lIns="0" tIns="18000" rIns="0" bIns="18000" anchor="ctr" anchorCtr="0">
            <a:spAutoFit/>
          </a:bodyPr>
          <a:lstStyle/>
          <a:p>
            <a:r>
              <a:rPr lang="en-US" sz="3400" dirty="0"/>
              <a:t>Modern Systems (1)</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4480151" y="1391157"/>
            <a:ext cx="3389600" cy="313350"/>
          </a:xfrm>
        </p:spPr>
        <p:txBody>
          <a:bodyPr wrap="square" lIns="0" tIns="18000" rIns="0" bIns="18000" anchor="ctr" anchorCtr="0">
            <a:spAutoFit/>
          </a:bodyPr>
          <a:lstStyle/>
          <a:p>
            <a:pPr marL="0" indent="0">
              <a:spcBef>
                <a:spcPts val="600"/>
              </a:spcBef>
              <a:buNone/>
            </a:pPr>
            <a:r>
              <a:rPr lang="en-US" sz="1800" dirty="0"/>
              <a:t>“Devices connected by networks”</a:t>
            </a:r>
          </a:p>
        </p:txBody>
      </p:sp>
      <p:pic>
        <p:nvPicPr>
          <p:cNvPr id="5" name="Picture 4" descr="Three hardwares connected together by lines in a triangular form.">
            <a:extLst>
              <a:ext uri="{FF2B5EF4-FFF2-40B4-BE49-F238E27FC236}">
                <a16:creationId xmlns:a16="http://schemas.microsoft.com/office/drawing/2014/main" id="{6016BBE9-F425-8682-A07C-4D7A57616BC0}"/>
              </a:ext>
            </a:extLst>
          </p:cNvPr>
          <p:cNvPicPr>
            <a:picLocks noChangeAspect="1"/>
          </p:cNvPicPr>
          <p:nvPr/>
        </p:nvPicPr>
        <p:blipFill>
          <a:blip r:embed="rId2"/>
          <a:stretch>
            <a:fillRect/>
          </a:stretch>
        </p:blipFill>
        <p:spPr>
          <a:xfrm>
            <a:off x="2093811" y="2071542"/>
            <a:ext cx="8009384" cy="2242963"/>
          </a:xfrm>
          <a:prstGeom prst="rect">
            <a:avLst/>
          </a:prstGeom>
        </p:spPr>
      </p:pic>
    </p:spTree>
    <p:extLst>
      <p:ext uri="{BB962C8B-B14F-4D97-AF65-F5344CB8AC3E}">
        <p14:creationId xmlns:p14="http://schemas.microsoft.com/office/powerpoint/2010/main" val="670963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D038-32ED-E7FE-F440-1B882120D975}"/>
              </a:ext>
            </a:extLst>
          </p:cNvPr>
          <p:cNvSpPr>
            <a:spLocks noGrp="1"/>
          </p:cNvSpPr>
          <p:nvPr>
            <p:ph type="title"/>
          </p:nvPr>
        </p:nvSpPr>
        <p:spPr>
          <a:xfrm>
            <a:off x="644214" y="235689"/>
            <a:ext cx="8245920" cy="559572"/>
          </a:xfrm>
        </p:spPr>
        <p:txBody>
          <a:bodyPr wrap="square" lIns="0" tIns="18000" rIns="0" bIns="18000" anchor="ctr" anchorCtr="0">
            <a:spAutoFit/>
          </a:bodyPr>
          <a:lstStyle/>
          <a:p>
            <a:r>
              <a:rPr lang="en-US" sz="3400" dirty="0"/>
              <a:t>Exploiting Hardware</a:t>
            </a:r>
          </a:p>
        </p:txBody>
      </p:sp>
      <p:sp>
        <p:nvSpPr>
          <p:cNvPr id="3" name="Content Placeholder 2">
            <a:extLst>
              <a:ext uri="{FF2B5EF4-FFF2-40B4-BE49-F238E27FC236}">
                <a16:creationId xmlns:a16="http://schemas.microsoft.com/office/drawing/2014/main" id="{003FC130-7A45-CAAB-D746-A190BA57901B}"/>
              </a:ext>
            </a:extLst>
          </p:cNvPr>
          <p:cNvSpPr>
            <a:spLocks noGrp="1"/>
          </p:cNvSpPr>
          <p:nvPr>
            <p:ph sz="quarter" idx="12"/>
          </p:nvPr>
        </p:nvSpPr>
        <p:spPr>
          <a:xfrm>
            <a:off x="644213" y="960417"/>
            <a:ext cx="10923899" cy="1482901"/>
          </a:xfrm>
        </p:spPr>
        <p:txBody>
          <a:bodyPr wrap="square" lIns="0" tIns="18000" rIns="0" bIns="18000" anchor="ctr" anchorCtr="0">
            <a:spAutoFit/>
          </a:bodyPr>
          <a:lstStyle/>
          <a:p>
            <a:pPr marL="0" indent="0">
              <a:spcBef>
                <a:spcPts val="600"/>
              </a:spcBef>
              <a:buNone/>
            </a:pPr>
            <a:r>
              <a:rPr lang="en-US" sz="2800" dirty="0"/>
              <a:t>Hardware may contain vulnerabilities also</a:t>
            </a:r>
          </a:p>
          <a:p>
            <a:pPr marL="0" indent="0">
              <a:spcBef>
                <a:spcPts val="600"/>
              </a:spcBef>
              <a:buNone/>
            </a:pPr>
            <a:r>
              <a:rPr lang="en-US" sz="2800" dirty="0"/>
              <a:t>In the past, we mostly ignored this uncomfortable truth</a:t>
            </a:r>
          </a:p>
          <a:p>
            <a:pPr marL="0" indent="0">
              <a:spcBef>
                <a:spcPts val="600"/>
              </a:spcBef>
              <a:buNone/>
            </a:pPr>
            <a:r>
              <a:rPr lang="en-US" sz="2800" dirty="0"/>
              <a:t>Research has shown that this was unwise</a:t>
            </a:r>
          </a:p>
        </p:txBody>
      </p:sp>
    </p:spTree>
    <p:extLst>
      <p:ext uri="{BB962C8B-B14F-4D97-AF65-F5344CB8AC3E}">
        <p14:creationId xmlns:p14="http://schemas.microsoft.com/office/powerpoint/2010/main" val="3680355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D038-32ED-E7FE-F440-1B882120D975}"/>
              </a:ext>
            </a:extLst>
          </p:cNvPr>
          <p:cNvSpPr>
            <a:spLocks noGrp="1"/>
          </p:cNvSpPr>
          <p:nvPr>
            <p:ph type="title"/>
          </p:nvPr>
        </p:nvSpPr>
        <p:spPr>
          <a:xfrm>
            <a:off x="623888" y="235689"/>
            <a:ext cx="9610304" cy="559572"/>
          </a:xfrm>
        </p:spPr>
        <p:txBody>
          <a:bodyPr wrap="square" lIns="0" tIns="18000" rIns="0" bIns="18000" anchor="ctr" anchorCtr="0">
            <a:spAutoFit/>
          </a:bodyPr>
          <a:lstStyle/>
          <a:p>
            <a:r>
              <a:rPr lang="en-US" sz="3400" dirty="0"/>
              <a:t>Covert Channels (1)</a:t>
            </a:r>
          </a:p>
        </p:txBody>
      </p:sp>
      <p:sp>
        <p:nvSpPr>
          <p:cNvPr id="3" name="Content Placeholder 2">
            <a:extLst>
              <a:ext uri="{FF2B5EF4-FFF2-40B4-BE49-F238E27FC236}">
                <a16:creationId xmlns:a16="http://schemas.microsoft.com/office/drawing/2014/main" id="{003FC130-7A45-CAAB-D746-A190BA57901B}"/>
              </a:ext>
            </a:extLst>
          </p:cNvPr>
          <p:cNvSpPr>
            <a:spLocks noGrp="1"/>
          </p:cNvSpPr>
          <p:nvPr>
            <p:ph sz="quarter" idx="12"/>
          </p:nvPr>
        </p:nvSpPr>
        <p:spPr>
          <a:xfrm>
            <a:off x="623887" y="1128051"/>
            <a:ext cx="10944225" cy="1836844"/>
          </a:xfrm>
        </p:spPr>
        <p:txBody>
          <a:bodyPr wrap="square" lIns="0" tIns="18000" rIns="0" bIns="18000" anchor="ctr" anchorCtr="0">
            <a:spAutoFit/>
          </a:bodyPr>
          <a:lstStyle/>
          <a:p>
            <a:pPr marL="0" indent="0">
              <a:spcBef>
                <a:spcPts val="600"/>
              </a:spcBef>
              <a:buNone/>
            </a:pPr>
            <a:r>
              <a:rPr lang="en-US" sz="2800" dirty="0"/>
              <a:t>Even with Bell-</a:t>
            </a:r>
            <a:r>
              <a:rPr lang="en-US" sz="2800" dirty="0" err="1"/>
              <a:t>LaPadula</a:t>
            </a:r>
            <a:r>
              <a:rPr lang="en-US" sz="2800" dirty="0"/>
              <a:t> (and similarly strict models), info leaks can still occur!</a:t>
            </a:r>
          </a:p>
          <a:p>
            <a:pPr marL="0" indent="0">
              <a:spcBef>
                <a:spcPts val="600"/>
              </a:spcBef>
              <a:buNone/>
            </a:pPr>
            <a:r>
              <a:rPr lang="en-US" sz="2800" dirty="0"/>
              <a:t>While we can control </a:t>
            </a:r>
            <a:r>
              <a:rPr lang="en-US" sz="2800" i="1" dirty="0"/>
              <a:t>direct</a:t>
            </a:r>
            <a:r>
              <a:rPr lang="en-US" sz="2800" dirty="0"/>
              <a:t> communication, </a:t>
            </a:r>
            <a:r>
              <a:rPr lang="en-US" sz="2800" i="1" dirty="0"/>
              <a:t>indirect</a:t>
            </a:r>
            <a:r>
              <a:rPr lang="en-US" sz="2800" dirty="0"/>
              <a:t> exchange are much harder</a:t>
            </a:r>
          </a:p>
        </p:txBody>
      </p:sp>
    </p:spTree>
    <p:extLst>
      <p:ext uri="{BB962C8B-B14F-4D97-AF65-F5344CB8AC3E}">
        <p14:creationId xmlns:p14="http://schemas.microsoft.com/office/powerpoint/2010/main" val="35217941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19DC-6138-DDE2-DC27-BF6A5A5D1754}"/>
              </a:ext>
            </a:extLst>
          </p:cNvPr>
          <p:cNvSpPr>
            <a:spLocks noGrp="1"/>
          </p:cNvSpPr>
          <p:nvPr>
            <p:ph type="title"/>
          </p:nvPr>
        </p:nvSpPr>
        <p:spPr>
          <a:xfrm>
            <a:off x="623887" y="235689"/>
            <a:ext cx="10944225" cy="559572"/>
          </a:xfrm>
        </p:spPr>
        <p:txBody>
          <a:bodyPr wrap="square" lIns="0" tIns="18000" rIns="0" bIns="18000" anchor="ctr" anchorCtr="0">
            <a:spAutoFit/>
          </a:bodyPr>
          <a:lstStyle/>
          <a:p>
            <a:r>
              <a:rPr lang="en-US" sz="3400" dirty="0"/>
              <a:t>Covert Channels (2)</a:t>
            </a:r>
          </a:p>
        </p:txBody>
      </p:sp>
      <p:sp>
        <p:nvSpPr>
          <p:cNvPr id="3" name="Content Placeholder 2">
            <a:extLst>
              <a:ext uri="{FF2B5EF4-FFF2-40B4-BE49-F238E27FC236}">
                <a16:creationId xmlns:a16="http://schemas.microsoft.com/office/drawing/2014/main" id="{0AC36525-B08D-6D15-6C6C-DF2D671163CD}"/>
              </a:ext>
            </a:extLst>
          </p:cNvPr>
          <p:cNvSpPr>
            <a:spLocks noGrp="1"/>
          </p:cNvSpPr>
          <p:nvPr>
            <p:ph sz="quarter" idx="12"/>
          </p:nvPr>
        </p:nvSpPr>
        <p:spPr>
          <a:xfrm>
            <a:off x="623887" y="986641"/>
            <a:ext cx="10944225" cy="2421620"/>
          </a:xfrm>
        </p:spPr>
        <p:txBody>
          <a:bodyPr wrap="square" lIns="0" tIns="18000" rIns="0" bIns="18000" anchor="ctr" anchorCtr="0">
            <a:spAutoFit/>
          </a:bodyPr>
          <a:lstStyle/>
          <a:p>
            <a:pPr marL="0" indent="0">
              <a:spcBef>
                <a:spcPts val="600"/>
              </a:spcBef>
              <a:buNone/>
            </a:pPr>
            <a:r>
              <a:rPr lang="en-US" sz="2800" dirty="0"/>
              <a:t>Example: server wants to transmit secret data to collaborator</a:t>
            </a:r>
          </a:p>
          <a:p>
            <a:pPr marL="342900" indent="-342900">
              <a:spcBef>
                <a:spcPts val="600"/>
              </a:spcBef>
            </a:pPr>
            <a:r>
              <a:rPr lang="en-US" sz="2800" dirty="0"/>
              <a:t>To send a 1, server computes as hard as it can for an interval of time. </a:t>
            </a:r>
          </a:p>
          <a:p>
            <a:pPr marL="342900" indent="-342900">
              <a:spcBef>
                <a:spcPts val="600"/>
              </a:spcBef>
            </a:pPr>
            <a:r>
              <a:rPr lang="en-US" sz="2800" dirty="0"/>
              <a:t>To send a 0 bit, it goes to sleep for the same length of time.</a:t>
            </a:r>
          </a:p>
          <a:p>
            <a:pPr marL="342900" indent="-342900">
              <a:spcBef>
                <a:spcPts val="600"/>
              </a:spcBef>
            </a:pPr>
            <a:r>
              <a:rPr lang="en-US" sz="2800" dirty="0"/>
              <a:t>Collaborator measures the </a:t>
            </a:r>
            <a:r>
              <a:rPr lang="en-US" sz="2800" i="1" dirty="0"/>
              <a:t>response</a:t>
            </a:r>
            <a:r>
              <a:rPr lang="en-US" sz="2800" dirty="0"/>
              <a:t> time of the server</a:t>
            </a:r>
          </a:p>
        </p:txBody>
      </p:sp>
      <p:pic>
        <p:nvPicPr>
          <p:cNvPr id="24" name="Picture 23" descr="The figure illustrates two parts: (a) the client, server, and collaborator processes. (b) the encapsulated server can still leak to the collaborator via covert channels.&#10;Long description is available in notes, Press F6.">
            <a:extLst>
              <a:ext uri="{FF2B5EF4-FFF2-40B4-BE49-F238E27FC236}">
                <a16:creationId xmlns:a16="http://schemas.microsoft.com/office/drawing/2014/main" id="{8E14585D-3903-B5A5-3EC6-63DEB0200DB7}"/>
              </a:ext>
            </a:extLst>
          </p:cNvPr>
          <p:cNvPicPr>
            <a:picLocks noChangeAspect="1"/>
          </p:cNvPicPr>
          <p:nvPr/>
        </p:nvPicPr>
        <p:blipFill>
          <a:blip r:embed="rId3"/>
          <a:stretch>
            <a:fillRect/>
          </a:stretch>
        </p:blipFill>
        <p:spPr>
          <a:xfrm>
            <a:off x="3417255" y="3713611"/>
            <a:ext cx="5533762" cy="1977880"/>
          </a:xfrm>
          <a:prstGeom prst="rect">
            <a:avLst/>
          </a:prstGeom>
        </p:spPr>
      </p:pic>
      <p:sp>
        <p:nvSpPr>
          <p:cNvPr id="4" name="Content Placeholder 3">
            <a:extLst>
              <a:ext uri="{FF2B5EF4-FFF2-40B4-BE49-F238E27FC236}">
                <a16:creationId xmlns:a16="http://schemas.microsoft.com/office/drawing/2014/main" id="{D835129A-2972-1BBD-DE35-3258BDEE2D59}"/>
              </a:ext>
            </a:extLst>
          </p:cNvPr>
          <p:cNvSpPr>
            <a:spLocks noGrp="1"/>
          </p:cNvSpPr>
          <p:nvPr>
            <p:ph sz="quarter" idx="13"/>
          </p:nvPr>
        </p:nvSpPr>
        <p:spPr>
          <a:xfrm>
            <a:off x="1235895" y="5978975"/>
            <a:ext cx="9616280" cy="313350"/>
          </a:xfrm>
        </p:spPr>
        <p:txBody>
          <a:bodyPr wrap="square" lIns="0" tIns="18000" rIns="0" bIns="18000" anchor="ctr" anchorCtr="0">
            <a:spAutoFit/>
          </a:bodyPr>
          <a:lstStyle/>
          <a:p>
            <a:pPr marL="0" indent="0">
              <a:buNone/>
            </a:pPr>
            <a:r>
              <a:rPr lang="en-US" sz="1800" dirty="0"/>
              <a:t>Figure 9.23 (a) Client, server, and collaborator processes. (b) Server leaks via covert channels.</a:t>
            </a:r>
          </a:p>
        </p:txBody>
      </p:sp>
    </p:spTree>
    <p:extLst>
      <p:ext uri="{BB962C8B-B14F-4D97-AF65-F5344CB8AC3E}">
        <p14:creationId xmlns:p14="http://schemas.microsoft.com/office/powerpoint/2010/main" val="3749899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1EE5-A673-3634-11CE-01D718C43268}"/>
              </a:ext>
            </a:extLst>
          </p:cNvPr>
          <p:cNvSpPr>
            <a:spLocks noGrp="1"/>
          </p:cNvSpPr>
          <p:nvPr>
            <p:ph type="title"/>
          </p:nvPr>
        </p:nvSpPr>
        <p:spPr>
          <a:xfrm>
            <a:off x="633198" y="235689"/>
            <a:ext cx="8245920" cy="559572"/>
          </a:xfrm>
        </p:spPr>
        <p:txBody>
          <a:bodyPr wrap="square" lIns="0" tIns="18000" rIns="0" bIns="18000" anchor="ctr" anchorCtr="0">
            <a:spAutoFit/>
          </a:bodyPr>
          <a:lstStyle/>
          <a:p>
            <a:r>
              <a:rPr lang="en-US" sz="3400" dirty="0"/>
              <a:t>Covert Channels (3)</a:t>
            </a:r>
          </a:p>
        </p:txBody>
      </p:sp>
      <p:sp>
        <p:nvSpPr>
          <p:cNvPr id="3" name="Content Placeholder 2">
            <a:extLst>
              <a:ext uri="{FF2B5EF4-FFF2-40B4-BE49-F238E27FC236}">
                <a16:creationId xmlns:a16="http://schemas.microsoft.com/office/drawing/2014/main" id="{20EC17DB-3570-D809-F05D-ACF7F510E963}"/>
              </a:ext>
            </a:extLst>
          </p:cNvPr>
          <p:cNvSpPr>
            <a:spLocks noGrp="1"/>
          </p:cNvSpPr>
          <p:nvPr>
            <p:ph sz="quarter" idx="12"/>
          </p:nvPr>
        </p:nvSpPr>
        <p:spPr>
          <a:xfrm>
            <a:off x="644215" y="994878"/>
            <a:ext cx="10923898" cy="975070"/>
          </a:xfrm>
        </p:spPr>
        <p:txBody>
          <a:bodyPr wrap="square" lIns="0" tIns="18000" rIns="0" bIns="18000" anchor="ctr" anchorCtr="0">
            <a:spAutoFit/>
          </a:bodyPr>
          <a:lstStyle/>
          <a:p>
            <a:pPr marL="0" indent="0">
              <a:spcBef>
                <a:spcPts val="600"/>
              </a:spcBef>
              <a:buNone/>
            </a:pPr>
            <a:r>
              <a:rPr lang="en-US" sz="2800" dirty="0"/>
              <a:t>There are many covert channels</a:t>
            </a:r>
          </a:p>
          <a:p>
            <a:pPr marL="0" indent="0">
              <a:spcBef>
                <a:spcPts val="600"/>
              </a:spcBef>
              <a:buNone/>
            </a:pPr>
            <a:r>
              <a:rPr lang="en-US" sz="2800" dirty="0"/>
              <a:t>Example: file locking</a:t>
            </a:r>
          </a:p>
        </p:txBody>
      </p:sp>
      <p:pic>
        <p:nvPicPr>
          <p:cNvPr id="24" name="Picture 23" descr="The figure illustrates a covert channel using file locking.&#10;Long description is available in notes, Press F6.">
            <a:extLst>
              <a:ext uri="{FF2B5EF4-FFF2-40B4-BE49-F238E27FC236}">
                <a16:creationId xmlns:a16="http://schemas.microsoft.com/office/drawing/2014/main" id="{41584192-F343-3826-25CF-A98FFBB0998C}"/>
              </a:ext>
            </a:extLst>
          </p:cNvPr>
          <p:cNvPicPr>
            <a:picLocks noChangeAspect="1"/>
          </p:cNvPicPr>
          <p:nvPr/>
        </p:nvPicPr>
        <p:blipFill>
          <a:blip r:embed="rId3"/>
          <a:stretch>
            <a:fillRect/>
          </a:stretch>
        </p:blipFill>
        <p:spPr>
          <a:xfrm>
            <a:off x="1901870" y="2428229"/>
            <a:ext cx="8542500" cy="2682238"/>
          </a:xfrm>
          <a:prstGeom prst="rect">
            <a:avLst/>
          </a:prstGeom>
        </p:spPr>
      </p:pic>
      <p:sp>
        <p:nvSpPr>
          <p:cNvPr id="4" name="Content Placeholder 3">
            <a:extLst>
              <a:ext uri="{FF2B5EF4-FFF2-40B4-BE49-F238E27FC236}">
                <a16:creationId xmlns:a16="http://schemas.microsoft.com/office/drawing/2014/main" id="{CD54A7A6-7A5B-D319-EE96-A3794034AE22}"/>
              </a:ext>
            </a:extLst>
          </p:cNvPr>
          <p:cNvSpPr>
            <a:spLocks noGrp="1"/>
          </p:cNvSpPr>
          <p:nvPr>
            <p:ph sz="quarter" idx="13"/>
          </p:nvPr>
        </p:nvSpPr>
        <p:spPr>
          <a:xfrm>
            <a:off x="3694887" y="5713993"/>
            <a:ext cx="4783918" cy="313350"/>
          </a:xfrm>
        </p:spPr>
        <p:txBody>
          <a:bodyPr wrap="square" lIns="0" tIns="18000" rIns="0" bIns="18000" anchor="ctr" anchorCtr="0">
            <a:spAutoFit/>
          </a:bodyPr>
          <a:lstStyle/>
          <a:p>
            <a:pPr marL="0" indent="0">
              <a:buNone/>
            </a:pPr>
            <a:r>
              <a:rPr lang="en-US" sz="1800" dirty="0"/>
              <a:t>Figure 9.24 A covert channel using file locking.</a:t>
            </a:r>
          </a:p>
        </p:txBody>
      </p:sp>
    </p:spTree>
    <p:extLst>
      <p:ext uri="{BB962C8B-B14F-4D97-AF65-F5344CB8AC3E}">
        <p14:creationId xmlns:p14="http://schemas.microsoft.com/office/powerpoint/2010/main" val="34207036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ED75-2CD7-CF02-CA0F-41F3D6157CEA}"/>
              </a:ext>
            </a:extLst>
          </p:cNvPr>
          <p:cNvSpPr>
            <a:spLocks noGrp="1"/>
          </p:cNvSpPr>
          <p:nvPr>
            <p:ph type="title"/>
          </p:nvPr>
        </p:nvSpPr>
        <p:spPr>
          <a:xfrm>
            <a:off x="645859" y="224154"/>
            <a:ext cx="8245920" cy="559572"/>
          </a:xfrm>
        </p:spPr>
        <p:txBody>
          <a:bodyPr wrap="square" lIns="0" tIns="18000" rIns="0" bIns="18000" anchor="ctr" anchorCtr="0">
            <a:spAutoFit/>
          </a:bodyPr>
          <a:lstStyle/>
          <a:p>
            <a:r>
              <a:rPr lang="en-US" sz="3400" dirty="0"/>
              <a:t>Side Channels (1)</a:t>
            </a:r>
          </a:p>
        </p:txBody>
      </p:sp>
      <p:sp>
        <p:nvSpPr>
          <p:cNvPr id="3" name="Content Placeholder 2">
            <a:extLst>
              <a:ext uri="{FF2B5EF4-FFF2-40B4-BE49-F238E27FC236}">
                <a16:creationId xmlns:a16="http://schemas.microsoft.com/office/drawing/2014/main" id="{813F3F62-AE7A-21F4-6FF5-E3184507E2B4}"/>
              </a:ext>
            </a:extLst>
          </p:cNvPr>
          <p:cNvSpPr>
            <a:spLocks noGrp="1"/>
          </p:cNvSpPr>
          <p:nvPr>
            <p:ph sz="quarter" idx="12"/>
          </p:nvPr>
        </p:nvSpPr>
        <p:spPr>
          <a:xfrm>
            <a:off x="645859" y="1092834"/>
            <a:ext cx="10922254" cy="1390568"/>
          </a:xfrm>
        </p:spPr>
        <p:txBody>
          <a:bodyPr wrap="square" lIns="0" tIns="18000" rIns="0" bIns="18000" anchor="ctr" anchorCtr="0">
            <a:spAutoFit/>
          </a:bodyPr>
          <a:lstStyle/>
          <a:p>
            <a:pPr marL="0" indent="0">
              <a:spcBef>
                <a:spcPts val="600"/>
              </a:spcBef>
              <a:buNone/>
            </a:pPr>
            <a:r>
              <a:rPr lang="en-US" sz="2600" dirty="0"/>
              <a:t>Leak information from a victim process without the victim’s knowledge</a:t>
            </a:r>
          </a:p>
          <a:p>
            <a:pPr marL="0" indent="0">
              <a:spcBef>
                <a:spcPts val="600"/>
              </a:spcBef>
              <a:buNone/>
            </a:pPr>
            <a:r>
              <a:rPr lang="en-US" sz="2600" dirty="0"/>
              <a:t>Example: cache side channel</a:t>
            </a:r>
          </a:p>
          <a:p>
            <a:pPr marL="0" indent="0">
              <a:spcBef>
                <a:spcPts val="600"/>
              </a:spcBef>
              <a:buNone/>
            </a:pPr>
            <a:r>
              <a:rPr lang="en-US" sz="2600" dirty="0"/>
              <a:t>Many encryption routines work like this:</a:t>
            </a:r>
          </a:p>
        </p:txBody>
      </p:sp>
      <p:pic>
        <p:nvPicPr>
          <p:cNvPr id="25" name="Picture 24" descr="A figure illustrates the program for the Structure of an encryption routine that iterates over the bits in the key, taking different actions depending on the value of the bit.&#10;Long description is available in notes, Press F6.">
            <a:extLst>
              <a:ext uri="{FF2B5EF4-FFF2-40B4-BE49-F238E27FC236}">
                <a16:creationId xmlns:a16="http://schemas.microsoft.com/office/drawing/2014/main" id="{040B4299-4C4F-D8A1-510F-D4E70EC2CE6E}"/>
              </a:ext>
            </a:extLst>
          </p:cNvPr>
          <p:cNvPicPr>
            <a:picLocks noChangeAspect="1"/>
          </p:cNvPicPr>
          <p:nvPr/>
        </p:nvPicPr>
        <p:blipFill rotWithShape="1">
          <a:blip r:embed="rId3"/>
          <a:srcRect b="10383"/>
          <a:stretch/>
        </p:blipFill>
        <p:spPr>
          <a:xfrm>
            <a:off x="2309480" y="2792510"/>
            <a:ext cx="7741315" cy="1323802"/>
          </a:xfrm>
          <a:prstGeom prst="rect">
            <a:avLst/>
          </a:prstGeom>
        </p:spPr>
      </p:pic>
      <p:sp>
        <p:nvSpPr>
          <p:cNvPr id="4" name="Content Placeholder 3">
            <a:extLst>
              <a:ext uri="{FF2B5EF4-FFF2-40B4-BE49-F238E27FC236}">
                <a16:creationId xmlns:a16="http://schemas.microsoft.com/office/drawing/2014/main" id="{9DCA4536-D59A-3FE2-80E1-71B4D889D7AA}"/>
              </a:ext>
            </a:extLst>
          </p:cNvPr>
          <p:cNvSpPr>
            <a:spLocks noGrp="1"/>
          </p:cNvSpPr>
          <p:nvPr>
            <p:ph sz="quarter" idx="13"/>
          </p:nvPr>
        </p:nvSpPr>
        <p:spPr>
          <a:xfrm>
            <a:off x="623888" y="4642607"/>
            <a:ext cx="10922254" cy="313350"/>
          </a:xfrm>
        </p:spPr>
        <p:txBody>
          <a:bodyPr wrap="square" lIns="0" tIns="18000" rIns="0" bIns="18000" anchor="ctr" anchorCtr="0">
            <a:spAutoFit/>
          </a:bodyPr>
          <a:lstStyle/>
          <a:p>
            <a:pPr marL="0" indent="0">
              <a:buNone/>
            </a:pPr>
            <a:r>
              <a:rPr lang="en-US" sz="1800" dirty="0"/>
              <a:t>Figure 9.25 Structure of an encryption routine which iterates over the bits in the key, taking different actions</a:t>
            </a:r>
          </a:p>
        </p:txBody>
      </p:sp>
      <p:sp>
        <p:nvSpPr>
          <p:cNvPr id="5" name="Content Placeholder 4">
            <a:extLst>
              <a:ext uri="{FF2B5EF4-FFF2-40B4-BE49-F238E27FC236}">
                <a16:creationId xmlns:a16="http://schemas.microsoft.com/office/drawing/2014/main" id="{8A7DDEAD-0392-6BE0-99FF-8BC49D0DF819}"/>
              </a:ext>
            </a:extLst>
          </p:cNvPr>
          <p:cNvSpPr>
            <a:spLocks noGrp="1"/>
          </p:cNvSpPr>
          <p:nvPr>
            <p:ph sz="quarter" idx="14"/>
          </p:nvPr>
        </p:nvSpPr>
        <p:spPr>
          <a:xfrm>
            <a:off x="637158" y="5049503"/>
            <a:ext cx="8083443" cy="313350"/>
          </a:xfrm>
        </p:spPr>
        <p:txBody>
          <a:bodyPr wrap="square" lIns="0" tIns="18000" rIns="0" bIns="18000" anchor="ctr" anchorCtr="0">
            <a:spAutoFit/>
          </a:bodyPr>
          <a:lstStyle/>
          <a:p>
            <a:pPr marL="0" indent="0">
              <a:buNone/>
            </a:pPr>
            <a:r>
              <a:rPr lang="en-US" sz="1800" dirty="0"/>
              <a:t>depending on the value of the bit Code executed depends on the key bit’s value</a:t>
            </a:r>
          </a:p>
        </p:txBody>
      </p:sp>
      <p:graphicFrame>
        <p:nvGraphicFramePr>
          <p:cNvPr id="23" name="Object 22" descr="A right headed arrow.">
            <a:extLst>
              <a:ext uri="{FF2B5EF4-FFF2-40B4-BE49-F238E27FC236}">
                <a16:creationId xmlns:a16="http://schemas.microsoft.com/office/drawing/2014/main" id="{7CF5C6E3-3E08-E7F6-C794-49F7E26ABA19}"/>
              </a:ext>
            </a:extLst>
          </p:cNvPr>
          <p:cNvGraphicFramePr>
            <a:graphicFrameLocks noChangeAspect="1"/>
          </p:cNvGraphicFramePr>
          <p:nvPr>
            <p:extLst>
              <p:ext uri="{D42A27DB-BD31-4B8C-83A1-F6EECF244321}">
                <p14:modId xmlns:p14="http://schemas.microsoft.com/office/powerpoint/2010/main" val="1536238684"/>
              </p:ext>
            </p:extLst>
          </p:nvPr>
        </p:nvGraphicFramePr>
        <p:xfrm>
          <a:off x="8801846" y="5107486"/>
          <a:ext cx="308268" cy="227363"/>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23" name="Object 22" descr="A right headed arrow.">
                        <a:extLst>
                          <a:ext uri="{FF2B5EF4-FFF2-40B4-BE49-F238E27FC236}">
                            <a16:creationId xmlns:a16="http://schemas.microsoft.com/office/drawing/2014/main" id="{7CF5C6E3-3E08-E7F6-C794-49F7E26ABA19}"/>
                          </a:ext>
                        </a:extLst>
                      </p:cNvPr>
                      <p:cNvPicPr/>
                      <p:nvPr/>
                    </p:nvPicPr>
                    <p:blipFill>
                      <a:blip r:embed="rId5"/>
                      <a:stretch>
                        <a:fillRect/>
                      </a:stretch>
                    </p:blipFill>
                    <p:spPr>
                      <a:xfrm>
                        <a:off x="8801846" y="5107486"/>
                        <a:ext cx="308268" cy="22736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1CA1DE6-FAFA-F425-6BC9-9698CE91DA23}"/>
              </a:ext>
            </a:extLst>
          </p:cNvPr>
          <p:cNvSpPr>
            <a:spLocks noGrp="1"/>
          </p:cNvSpPr>
          <p:nvPr>
            <p:ph sz="quarter" idx="15"/>
          </p:nvPr>
        </p:nvSpPr>
        <p:spPr>
          <a:xfrm>
            <a:off x="9221339" y="5027945"/>
            <a:ext cx="2145554" cy="313350"/>
          </a:xfrm>
        </p:spPr>
        <p:txBody>
          <a:bodyPr wrap="square" lIns="0" tIns="18000" rIns="0" bIns="18000" anchor="ctr" anchorCtr="0">
            <a:spAutoFit/>
          </a:bodyPr>
          <a:lstStyle/>
          <a:p>
            <a:pPr marL="0" indent="0">
              <a:buNone/>
            </a:pPr>
            <a:r>
              <a:rPr lang="en-US" sz="1800" dirty="0"/>
              <a:t>different </a:t>
            </a:r>
            <a:r>
              <a:rPr lang="en-US" sz="1800" dirty="0" err="1"/>
              <a:t>cachelines</a:t>
            </a:r>
            <a:r>
              <a:rPr lang="en-US" sz="1800" dirty="0"/>
              <a:t>!</a:t>
            </a:r>
          </a:p>
        </p:txBody>
      </p:sp>
    </p:spTree>
    <p:extLst>
      <p:ext uri="{BB962C8B-B14F-4D97-AF65-F5344CB8AC3E}">
        <p14:creationId xmlns:p14="http://schemas.microsoft.com/office/powerpoint/2010/main" val="16342727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9646-2D6A-B37A-0CFD-5F46A3E01BC9}"/>
              </a:ext>
            </a:extLst>
          </p:cNvPr>
          <p:cNvSpPr>
            <a:spLocks noGrp="1"/>
          </p:cNvSpPr>
          <p:nvPr>
            <p:ph type="title"/>
          </p:nvPr>
        </p:nvSpPr>
        <p:spPr>
          <a:xfrm>
            <a:off x="643531" y="224154"/>
            <a:ext cx="8245920" cy="559572"/>
          </a:xfrm>
        </p:spPr>
        <p:txBody>
          <a:bodyPr wrap="square" lIns="0" tIns="18000" rIns="0" bIns="18000" anchor="ctr" anchorCtr="0">
            <a:spAutoFit/>
          </a:bodyPr>
          <a:lstStyle/>
          <a:p>
            <a:r>
              <a:rPr lang="en-US" sz="3400" dirty="0"/>
              <a:t>Side Channels (2)</a:t>
            </a:r>
          </a:p>
        </p:txBody>
      </p:sp>
      <p:sp>
        <p:nvSpPr>
          <p:cNvPr id="3" name="Content Placeholder 2">
            <a:extLst>
              <a:ext uri="{FF2B5EF4-FFF2-40B4-BE49-F238E27FC236}">
                <a16:creationId xmlns:a16="http://schemas.microsoft.com/office/drawing/2014/main" id="{FC9CE06D-F060-E089-FBD6-AB22274E123B}"/>
              </a:ext>
            </a:extLst>
          </p:cNvPr>
          <p:cNvSpPr>
            <a:spLocks noGrp="1"/>
          </p:cNvSpPr>
          <p:nvPr>
            <p:ph sz="quarter" idx="12"/>
          </p:nvPr>
        </p:nvSpPr>
        <p:spPr>
          <a:xfrm>
            <a:off x="634905" y="1143300"/>
            <a:ext cx="10933208" cy="1482901"/>
          </a:xfrm>
        </p:spPr>
        <p:txBody>
          <a:bodyPr wrap="square" lIns="0" tIns="18000" rIns="0" bIns="18000" anchor="ctr" anchorCtr="0">
            <a:spAutoFit/>
          </a:bodyPr>
          <a:lstStyle/>
          <a:p>
            <a:pPr marL="0" indent="0">
              <a:spcBef>
                <a:spcPts val="600"/>
              </a:spcBef>
              <a:buNone/>
            </a:pPr>
            <a:r>
              <a:rPr lang="en-US" sz="2800" dirty="0"/>
              <a:t>Suppose Andy receives pictures (of zebras!) on his messenger tool</a:t>
            </a:r>
          </a:p>
          <a:p>
            <a:pPr marL="342900" indent="-342900">
              <a:spcBef>
                <a:spcPts val="600"/>
              </a:spcBef>
            </a:pPr>
            <a:r>
              <a:rPr lang="en-US" sz="2800" dirty="0"/>
              <a:t>Secure: encrypts all pictures with the receiver’s secret key</a:t>
            </a:r>
          </a:p>
          <a:p>
            <a:pPr marL="342900" indent="-342900">
              <a:spcBef>
                <a:spcPts val="600"/>
              </a:spcBef>
            </a:pPr>
            <a:r>
              <a:rPr lang="en-US" sz="2800" dirty="0"/>
              <a:t>Encryption routine as on previous slide:</a:t>
            </a:r>
          </a:p>
        </p:txBody>
      </p:sp>
      <p:pic>
        <p:nvPicPr>
          <p:cNvPr id="24" name="Picture 23" descr="An illustration shows a sample Java program with the functions do underscore one underscore thing and do underscore another underscore thing used in cache memory for code encryption.&#10;Long description is available in notes, press F6">
            <a:extLst>
              <a:ext uri="{FF2B5EF4-FFF2-40B4-BE49-F238E27FC236}">
                <a16:creationId xmlns:a16="http://schemas.microsoft.com/office/drawing/2014/main" id="{36C91988-D275-73F7-7C1A-95F255860C09}"/>
              </a:ext>
            </a:extLst>
          </p:cNvPr>
          <p:cNvPicPr>
            <a:picLocks noChangeAspect="1"/>
          </p:cNvPicPr>
          <p:nvPr/>
        </p:nvPicPr>
        <p:blipFill rotWithShape="1">
          <a:blip r:embed="rId3"/>
          <a:srcRect b="87893"/>
          <a:stretch/>
        </p:blipFill>
        <p:spPr>
          <a:xfrm>
            <a:off x="933173" y="3071868"/>
            <a:ext cx="10481967" cy="1267453"/>
          </a:xfrm>
          <a:prstGeom prst="rect">
            <a:avLst/>
          </a:prstGeom>
        </p:spPr>
      </p:pic>
      <p:sp>
        <p:nvSpPr>
          <p:cNvPr id="4" name="Content Placeholder 3">
            <a:extLst>
              <a:ext uri="{FF2B5EF4-FFF2-40B4-BE49-F238E27FC236}">
                <a16:creationId xmlns:a16="http://schemas.microsoft.com/office/drawing/2014/main" id="{48581028-95E5-093D-25C4-E3AC76C01F8C}"/>
              </a:ext>
            </a:extLst>
          </p:cNvPr>
          <p:cNvSpPr>
            <a:spLocks noGrp="1"/>
          </p:cNvSpPr>
          <p:nvPr>
            <p:ph sz="quarter" idx="13"/>
          </p:nvPr>
        </p:nvSpPr>
        <p:spPr>
          <a:xfrm>
            <a:off x="643531" y="4562635"/>
            <a:ext cx="9590661" cy="467239"/>
          </a:xfrm>
        </p:spPr>
        <p:txBody>
          <a:bodyPr wrap="square" lIns="0" tIns="18000" rIns="0" bIns="18000" anchor="ctr" anchorCtr="0">
            <a:spAutoFit/>
          </a:bodyPr>
          <a:lstStyle/>
          <a:p>
            <a:pPr marL="0" indent="0">
              <a:buNone/>
            </a:pPr>
            <a:r>
              <a:rPr lang="en-US" sz="2800" dirty="0"/>
              <a:t>Herbert </a:t>
            </a:r>
            <a:r>
              <a:rPr lang="en-US" sz="2800" i="1" dirty="0"/>
              <a:t>wants</a:t>
            </a:r>
            <a:r>
              <a:rPr lang="en-US" sz="2800" dirty="0"/>
              <a:t> those pictures!</a:t>
            </a:r>
          </a:p>
        </p:txBody>
      </p:sp>
    </p:spTree>
    <p:extLst>
      <p:ext uri="{BB962C8B-B14F-4D97-AF65-F5344CB8AC3E}">
        <p14:creationId xmlns:p14="http://schemas.microsoft.com/office/powerpoint/2010/main" val="3344785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9646-2D6A-B37A-0CFD-5F46A3E01BC9}"/>
              </a:ext>
            </a:extLst>
          </p:cNvPr>
          <p:cNvSpPr>
            <a:spLocks noGrp="1"/>
          </p:cNvSpPr>
          <p:nvPr>
            <p:ph type="title"/>
          </p:nvPr>
        </p:nvSpPr>
        <p:spPr>
          <a:xfrm>
            <a:off x="643531" y="224154"/>
            <a:ext cx="8245920" cy="559572"/>
          </a:xfrm>
        </p:spPr>
        <p:txBody>
          <a:bodyPr wrap="square" lIns="0" tIns="18000" rIns="0" bIns="18000" anchor="ctr" anchorCtr="0">
            <a:spAutoFit/>
          </a:bodyPr>
          <a:lstStyle/>
          <a:p>
            <a:r>
              <a:rPr lang="en-US" sz="3400" dirty="0"/>
              <a:t>Side Channels (3)</a:t>
            </a:r>
          </a:p>
        </p:txBody>
      </p:sp>
      <p:pic>
        <p:nvPicPr>
          <p:cNvPr id="5" name="Picture 4" descr="An illustration of a conversation between two persons and four caches.&#10;Long description is available in notes, press F6">
            <a:extLst>
              <a:ext uri="{FF2B5EF4-FFF2-40B4-BE49-F238E27FC236}">
                <a16:creationId xmlns:a16="http://schemas.microsoft.com/office/drawing/2014/main" id="{C6FE952B-71A9-89E4-ECF1-18E0CD1F293B}"/>
              </a:ext>
            </a:extLst>
          </p:cNvPr>
          <p:cNvPicPr>
            <a:picLocks noChangeAspect="1"/>
          </p:cNvPicPr>
          <p:nvPr/>
        </p:nvPicPr>
        <p:blipFill>
          <a:blip r:embed="rId3"/>
          <a:stretch>
            <a:fillRect/>
          </a:stretch>
        </p:blipFill>
        <p:spPr>
          <a:xfrm>
            <a:off x="1956613" y="1110715"/>
            <a:ext cx="8494801" cy="4636571"/>
          </a:xfrm>
          <a:prstGeom prst="rect">
            <a:avLst/>
          </a:prstGeom>
        </p:spPr>
      </p:pic>
      <p:sp>
        <p:nvSpPr>
          <p:cNvPr id="4" name="Content Placeholder 3">
            <a:extLst>
              <a:ext uri="{FF2B5EF4-FFF2-40B4-BE49-F238E27FC236}">
                <a16:creationId xmlns:a16="http://schemas.microsoft.com/office/drawing/2014/main" id="{48581028-95E5-093D-25C4-E3AC76C01F8C}"/>
              </a:ext>
            </a:extLst>
          </p:cNvPr>
          <p:cNvSpPr>
            <a:spLocks noGrp="1"/>
          </p:cNvSpPr>
          <p:nvPr>
            <p:ph sz="quarter" idx="13"/>
          </p:nvPr>
        </p:nvSpPr>
        <p:spPr>
          <a:xfrm>
            <a:off x="1920037" y="5896639"/>
            <a:ext cx="1439269" cy="221018"/>
          </a:xfrm>
        </p:spPr>
        <p:txBody>
          <a:bodyPr wrap="square" lIns="0" tIns="18000" rIns="0" bIns="18000" anchor="ctr" anchorCtr="0">
            <a:spAutoFit/>
          </a:bodyPr>
          <a:lstStyle/>
          <a:p>
            <a:pPr marL="0" indent="0">
              <a:buNone/>
            </a:pPr>
            <a:r>
              <a:rPr lang="en-US" sz="1200" dirty="0" err="1"/>
              <a:t>Hedrus</a:t>
            </a:r>
            <a:r>
              <a:rPr lang="en-US" sz="1200" dirty="0"/>
              <a:t>/Shutterstock</a:t>
            </a:r>
          </a:p>
        </p:txBody>
      </p:sp>
    </p:spTree>
    <p:extLst>
      <p:ext uri="{BB962C8B-B14F-4D97-AF65-F5344CB8AC3E}">
        <p14:creationId xmlns:p14="http://schemas.microsoft.com/office/powerpoint/2010/main" val="35069820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9646-2D6A-B37A-0CFD-5F46A3E01BC9}"/>
              </a:ext>
            </a:extLst>
          </p:cNvPr>
          <p:cNvSpPr>
            <a:spLocks noGrp="1"/>
          </p:cNvSpPr>
          <p:nvPr>
            <p:ph type="title"/>
          </p:nvPr>
        </p:nvSpPr>
        <p:spPr>
          <a:xfrm>
            <a:off x="643531" y="224154"/>
            <a:ext cx="8245920" cy="559572"/>
          </a:xfrm>
        </p:spPr>
        <p:txBody>
          <a:bodyPr wrap="square" lIns="0" tIns="18000" rIns="0" bIns="18000" anchor="ctr" anchorCtr="0">
            <a:spAutoFit/>
          </a:bodyPr>
          <a:lstStyle/>
          <a:p>
            <a:r>
              <a:rPr lang="en-US" sz="3400" dirty="0"/>
              <a:t>Side Channels (4)</a:t>
            </a:r>
          </a:p>
        </p:txBody>
      </p:sp>
      <p:pic>
        <p:nvPicPr>
          <p:cNvPr id="8" name="Picture 7" descr="An illustration of a conversation between two persons. Label 6: Person 1 with painting sheets in his hand: I have encrypted zebras exclamation mark. Person 2 with a painting sheet in his hand beside his head: I know. Person 1: That's not nice.&#10;">
            <a:extLst>
              <a:ext uri="{FF2B5EF4-FFF2-40B4-BE49-F238E27FC236}">
                <a16:creationId xmlns:a16="http://schemas.microsoft.com/office/drawing/2014/main" id="{D0A2B716-CCCA-C473-3624-5998EAFCF4EF}"/>
              </a:ext>
            </a:extLst>
          </p:cNvPr>
          <p:cNvPicPr>
            <a:picLocks noChangeAspect="1"/>
          </p:cNvPicPr>
          <p:nvPr/>
        </p:nvPicPr>
        <p:blipFill>
          <a:blip r:embed="rId3"/>
          <a:stretch>
            <a:fillRect/>
          </a:stretch>
        </p:blipFill>
        <p:spPr>
          <a:xfrm>
            <a:off x="643005" y="1749056"/>
            <a:ext cx="10905990" cy="3286737"/>
          </a:xfrm>
          <a:prstGeom prst="rect">
            <a:avLst/>
          </a:prstGeom>
        </p:spPr>
      </p:pic>
      <p:sp>
        <p:nvSpPr>
          <p:cNvPr id="4" name="Content Placeholder 3">
            <a:extLst>
              <a:ext uri="{FF2B5EF4-FFF2-40B4-BE49-F238E27FC236}">
                <a16:creationId xmlns:a16="http://schemas.microsoft.com/office/drawing/2014/main" id="{48581028-95E5-093D-25C4-E3AC76C01F8C}"/>
              </a:ext>
            </a:extLst>
          </p:cNvPr>
          <p:cNvSpPr>
            <a:spLocks noGrp="1"/>
          </p:cNvSpPr>
          <p:nvPr>
            <p:ph sz="quarter" idx="13"/>
          </p:nvPr>
        </p:nvSpPr>
        <p:spPr>
          <a:xfrm>
            <a:off x="587375" y="5269305"/>
            <a:ext cx="1439269" cy="221018"/>
          </a:xfrm>
        </p:spPr>
        <p:txBody>
          <a:bodyPr wrap="square" lIns="0" tIns="18000" rIns="0" bIns="18000" anchor="ctr" anchorCtr="0">
            <a:spAutoFit/>
          </a:bodyPr>
          <a:lstStyle/>
          <a:p>
            <a:pPr marL="0" indent="0">
              <a:buNone/>
            </a:pPr>
            <a:r>
              <a:rPr lang="en-US" sz="1200" dirty="0" err="1"/>
              <a:t>Hedrus</a:t>
            </a:r>
            <a:r>
              <a:rPr lang="en-US" sz="1200" dirty="0"/>
              <a:t>/Shutterstock</a:t>
            </a:r>
          </a:p>
        </p:txBody>
      </p:sp>
    </p:spTree>
    <p:extLst>
      <p:ext uri="{BB962C8B-B14F-4D97-AF65-F5344CB8AC3E}">
        <p14:creationId xmlns:p14="http://schemas.microsoft.com/office/powerpoint/2010/main" val="23605951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86EB-A667-0666-EE4B-F574EC64B348}"/>
              </a:ext>
            </a:extLst>
          </p:cNvPr>
          <p:cNvSpPr>
            <a:spLocks noGrp="1"/>
          </p:cNvSpPr>
          <p:nvPr>
            <p:ph type="title"/>
          </p:nvPr>
        </p:nvSpPr>
        <p:spPr>
          <a:xfrm>
            <a:off x="623887" y="235171"/>
            <a:ext cx="10944225" cy="559572"/>
          </a:xfrm>
        </p:spPr>
        <p:txBody>
          <a:bodyPr wrap="square" lIns="0" tIns="18000" rIns="0" bIns="18000" anchor="ctr" anchorCtr="0">
            <a:spAutoFit/>
          </a:bodyPr>
          <a:lstStyle/>
          <a:p>
            <a:r>
              <a:rPr lang="en-US" sz="3400" dirty="0"/>
              <a:t>Side Channels (5)</a:t>
            </a:r>
          </a:p>
        </p:txBody>
      </p:sp>
      <p:sp>
        <p:nvSpPr>
          <p:cNvPr id="3" name="Content Placeholder 2">
            <a:extLst>
              <a:ext uri="{FF2B5EF4-FFF2-40B4-BE49-F238E27FC236}">
                <a16:creationId xmlns:a16="http://schemas.microsoft.com/office/drawing/2014/main" id="{11E7014F-E164-2FCC-7AC7-39CA5C3B32F1}"/>
              </a:ext>
            </a:extLst>
          </p:cNvPr>
          <p:cNvSpPr>
            <a:spLocks noGrp="1"/>
          </p:cNvSpPr>
          <p:nvPr>
            <p:ph sz="quarter" idx="12"/>
          </p:nvPr>
        </p:nvSpPr>
        <p:spPr>
          <a:xfrm>
            <a:off x="623888" y="1029337"/>
            <a:ext cx="8498078" cy="467239"/>
          </a:xfrm>
        </p:spPr>
        <p:txBody>
          <a:bodyPr wrap="square" lIns="0" tIns="18000" rIns="0" bIns="18000" anchor="ctr" anchorCtr="0">
            <a:spAutoFit/>
          </a:bodyPr>
          <a:lstStyle/>
          <a:p>
            <a:pPr marL="0" indent="0">
              <a:buNone/>
            </a:pPr>
            <a:r>
              <a:rPr lang="en-US" sz="2800" dirty="0"/>
              <a:t>Many variants of cache side channels (</a:t>
            </a:r>
            <a:r>
              <a:rPr lang="en-US" sz="2800" dirty="0" err="1"/>
              <a:t>Flush+Reload</a:t>
            </a:r>
            <a:r>
              <a:rPr lang="en-US" sz="2800" dirty="0"/>
              <a:t>,</a:t>
            </a:r>
          </a:p>
        </p:txBody>
      </p:sp>
      <p:sp>
        <p:nvSpPr>
          <p:cNvPr id="4" name="Content Placeholder 3">
            <a:extLst>
              <a:ext uri="{FF2B5EF4-FFF2-40B4-BE49-F238E27FC236}">
                <a16:creationId xmlns:a16="http://schemas.microsoft.com/office/drawing/2014/main" id="{19D2990B-B19F-7361-555F-76E52899FCB4}"/>
              </a:ext>
            </a:extLst>
          </p:cNvPr>
          <p:cNvSpPr>
            <a:spLocks noGrp="1"/>
          </p:cNvSpPr>
          <p:nvPr>
            <p:ph sz="quarter" idx="13"/>
          </p:nvPr>
        </p:nvSpPr>
        <p:spPr>
          <a:xfrm>
            <a:off x="623888" y="1572811"/>
            <a:ext cx="2203374" cy="467239"/>
          </a:xfrm>
        </p:spPr>
        <p:txBody>
          <a:bodyPr wrap="square" lIns="0" tIns="18000" rIns="0" bIns="18000" anchor="ctr" anchorCtr="0">
            <a:spAutoFit/>
          </a:bodyPr>
          <a:lstStyle/>
          <a:p>
            <a:pPr marL="0" indent="0">
              <a:buNone/>
            </a:pPr>
            <a:r>
              <a:rPr lang="en-US" sz="2800" dirty="0" err="1"/>
              <a:t>Prime+Probe</a:t>
            </a:r>
            <a:r>
              <a:rPr lang="en-US" sz="2800" dirty="0"/>
              <a:t>,</a:t>
            </a:r>
          </a:p>
        </p:txBody>
      </p:sp>
      <p:graphicFrame>
        <p:nvGraphicFramePr>
          <p:cNvPr id="23" name="Object 22" descr=" ellipsis right parenthesis">
            <a:extLst>
              <a:ext uri="{FF2B5EF4-FFF2-40B4-BE49-F238E27FC236}">
                <a16:creationId xmlns:a16="http://schemas.microsoft.com/office/drawing/2014/main" id="{E2A60010-1B17-B644-9AEE-5A9B49533C39}"/>
              </a:ext>
            </a:extLst>
          </p:cNvPr>
          <p:cNvGraphicFramePr>
            <a:graphicFrameLocks noChangeAspect="1"/>
          </p:cNvGraphicFramePr>
          <p:nvPr>
            <p:extLst>
              <p:ext uri="{D42A27DB-BD31-4B8C-83A1-F6EECF244321}">
                <p14:modId xmlns:p14="http://schemas.microsoft.com/office/powerpoint/2010/main" val="3133917954"/>
              </p:ext>
            </p:extLst>
          </p:nvPr>
        </p:nvGraphicFramePr>
        <p:xfrm>
          <a:off x="2911982" y="1612954"/>
          <a:ext cx="482139" cy="455248"/>
        </p:xfrm>
        <a:graphic>
          <a:graphicData uri="http://schemas.openxmlformats.org/presentationml/2006/ole">
            <mc:AlternateContent xmlns:mc="http://schemas.openxmlformats.org/markup-compatibility/2006">
              <mc:Choice xmlns:v="urn:schemas-microsoft-com:vml" Requires="v">
                <p:oleObj name="Equation" r:id="rId2" imgW="215640" imgH="203040" progId="Equation.DSMT4">
                  <p:embed/>
                </p:oleObj>
              </mc:Choice>
              <mc:Fallback>
                <p:oleObj name="Equation" r:id="rId2" imgW="215640" imgH="203040" progId="Equation.DSMT4">
                  <p:embed/>
                  <p:pic>
                    <p:nvPicPr>
                      <p:cNvPr id="23" name="Object 22" descr=" ellipsis right parenthesis">
                        <a:extLst>
                          <a:ext uri="{FF2B5EF4-FFF2-40B4-BE49-F238E27FC236}">
                            <a16:creationId xmlns:a16="http://schemas.microsoft.com/office/drawing/2014/main" id="{E2A60010-1B17-B644-9AEE-5A9B49533C39}"/>
                          </a:ext>
                        </a:extLst>
                      </p:cNvPr>
                      <p:cNvPicPr/>
                      <p:nvPr/>
                    </p:nvPicPr>
                    <p:blipFill>
                      <a:blip r:embed="rId3"/>
                      <a:stretch>
                        <a:fillRect/>
                      </a:stretch>
                    </p:blipFill>
                    <p:spPr>
                      <a:xfrm>
                        <a:off x="2911982" y="1612954"/>
                        <a:ext cx="482139" cy="455248"/>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6B867A3-ACB8-4AD4-F003-53FC424F96E9}"/>
              </a:ext>
            </a:extLst>
          </p:cNvPr>
          <p:cNvSpPr>
            <a:spLocks noGrp="1"/>
          </p:cNvSpPr>
          <p:nvPr>
            <p:ph sz="quarter" idx="14"/>
          </p:nvPr>
        </p:nvSpPr>
        <p:spPr>
          <a:xfrm>
            <a:off x="623888" y="2177840"/>
            <a:ext cx="10944224" cy="1913789"/>
          </a:xfrm>
        </p:spPr>
        <p:txBody>
          <a:bodyPr wrap="square" lIns="0" tIns="18000" rIns="0" bIns="18000" anchor="ctr" anchorCtr="0">
            <a:spAutoFit/>
          </a:bodyPr>
          <a:lstStyle/>
          <a:p>
            <a:pPr marL="0" indent="0">
              <a:spcBef>
                <a:spcPts val="600"/>
              </a:spcBef>
              <a:buNone/>
            </a:pPr>
            <a:r>
              <a:rPr lang="en-US" sz="2800" dirty="0"/>
              <a:t>Solution for cache side channels: make all code constant time:</a:t>
            </a:r>
          </a:p>
          <a:p>
            <a:pPr marL="342900" indent="-342900">
              <a:spcBef>
                <a:spcPts val="600"/>
              </a:spcBef>
              <a:buSzPts val="2400"/>
            </a:pPr>
            <a:r>
              <a:rPr lang="en-US" sz="2800" dirty="0"/>
              <a:t>No observable timing differences between the different values for the key bit</a:t>
            </a:r>
          </a:p>
          <a:p>
            <a:pPr marL="342900" indent="-342900">
              <a:spcBef>
                <a:spcPts val="600"/>
              </a:spcBef>
              <a:buSzPts val="2400"/>
            </a:pPr>
            <a:r>
              <a:rPr lang="en-US" sz="2800" dirty="0"/>
              <a:t>Not easy to get right</a:t>
            </a:r>
          </a:p>
        </p:txBody>
      </p:sp>
    </p:spTree>
    <p:extLst>
      <p:ext uri="{BB962C8B-B14F-4D97-AF65-F5344CB8AC3E}">
        <p14:creationId xmlns:p14="http://schemas.microsoft.com/office/powerpoint/2010/main" val="41019376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755D-BB95-A039-7CA7-B2FAD76618E6}"/>
              </a:ext>
            </a:extLst>
          </p:cNvPr>
          <p:cNvSpPr>
            <a:spLocks noGrp="1"/>
          </p:cNvSpPr>
          <p:nvPr>
            <p:ph type="title"/>
          </p:nvPr>
        </p:nvSpPr>
        <p:spPr>
          <a:xfrm>
            <a:off x="609600" y="234948"/>
            <a:ext cx="10972800" cy="559572"/>
          </a:xfrm>
        </p:spPr>
        <p:txBody>
          <a:bodyPr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Transient Execution Attacks (1)</a:t>
            </a:r>
            <a:endParaRPr lang="en-US" dirty="0"/>
          </a:p>
        </p:txBody>
      </p:sp>
      <p:sp>
        <p:nvSpPr>
          <p:cNvPr id="3" name="Content Placeholder 2">
            <a:extLst>
              <a:ext uri="{FF2B5EF4-FFF2-40B4-BE49-F238E27FC236}">
                <a16:creationId xmlns:a16="http://schemas.microsoft.com/office/drawing/2014/main" id="{EF9CDF6A-F265-E9BC-5E81-5999EB8F819F}"/>
              </a:ext>
            </a:extLst>
          </p:cNvPr>
          <p:cNvSpPr>
            <a:spLocks noGrp="1"/>
          </p:cNvSpPr>
          <p:nvPr>
            <p:ph sz="quarter" idx="12"/>
          </p:nvPr>
        </p:nvSpPr>
        <p:spPr>
          <a:xfrm>
            <a:off x="609599" y="1002118"/>
            <a:ext cx="10995025" cy="2010640"/>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January 2018:</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The Meltdown and </a:t>
            </a:r>
            <a:r>
              <a:rPr kumimoji="0" lang="en-US" sz="2800" b="0" i="0" u="none" strike="noStrike" kern="0" cap="none" spc="0" normalizeH="0" baseline="0" noProof="0" dirty="0" err="1">
                <a:ln>
                  <a:noFill/>
                </a:ln>
                <a:solidFill>
                  <a:srgbClr val="000000"/>
                </a:solidFill>
                <a:effectLst/>
                <a:uLnTx/>
                <a:uFillTx/>
                <a:latin typeface="Arial"/>
                <a:cs typeface="Arial"/>
                <a:sym typeface="Arial"/>
              </a:rPr>
              <a:t>Spectre</a:t>
            </a:r>
            <a:r>
              <a:rPr kumimoji="0" lang="en-US" sz="2800" b="0" i="0" u="none" strike="noStrike" kern="0" cap="none" spc="0" normalizeH="0" baseline="0" noProof="0" dirty="0">
                <a:ln>
                  <a:noFill/>
                </a:ln>
                <a:solidFill>
                  <a:srgbClr val="000000"/>
                </a:solidFill>
                <a:effectLst/>
                <a:uLnTx/>
                <a:uFillTx/>
                <a:latin typeface="Arial"/>
                <a:cs typeface="Arial"/>
                <a:sym typeface="Arial"/>
              </a:rPr>
              <a:t> hardware vulnerabilities became public</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Intel’s stock price dropped by several percentage points</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Security researchers gasped</a:t>
            </a:r>
          </a:p>
        </p:txBody>
      </p:sp>
      <p:sp>
        <p:nvSpPr>
          <p:cNvPr id="7" name="Content Placeholder 6">
            <a:extLst>
              <a:ext uri="{FF2B5EF4-FFF2-40B4-BE49-F238E27FC236}">
                <a16:creationId xmlns:a16="http://schemas.microsoft.com/office/drawing/2014/main" id="{01E4E032-AAFD-EBB0-F1EB-9D6F635EA7C3}"/>
              </a:ext>
            </a:extLst>
          </p:cNvPr>
          <p:cNvSpPr>
            <a:spLocks noGrp="1"/>
          </p:cNvSpPr>
          <p:nvPr>
            <p:ph sz="quarter" idx="16"/>
          </p:nvPr>
        </p:nvSpPr>
        <p:spPr>
          <a:xfrm>
            <a:off x="609599" y="3149614"/>
            <a:ext cx="10995025" cy="46723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Some researchers even gave the vulnerabilities their own logos:</a:t>
            </a:r>
          </a:p>
        </p:txBody>
      </p:sp>
      <p:pic>
        <p:nvPicPr>
          <p:cNvPr id="23" name="Picture 22" descr="Logos of meltdown and spectre.">
            <a:extLst>
              <a:ext uri="{FF2B5EF4-FFF2-40B4-BE49-F238E27FC236}">
                <a16:creationId xmlns:a16="http://schemas.microsoft.com/office/drawing/2014/main" id="{2376DC39-3BB2-D4BA-B86F-4425865B6AFF}"/>
              </a:ext>
            </a:extLst>
          </p:cNvPr>
          <p:cNvPicPr>
            <a:picLocks noChangeAspect="1"/>
          </p:cNvPicPr>
          <p:nvPr/>
        </p:nvPicPr>
        <p:blipFill>
          <a:blip r:embed="rId3"/>
          <a:stretch>
            <a:fillRect/>
          </a:stretch>
        </p:blipFill>
        <p:spPr>
          <a:xfrm>
            <a:off x="1986449" y="4050070"/>
            <a:ext cx="2381086" cy="1437760"/>
          </a:xfrm>
          <a:prstGeom prst="rect">
            <a:avLst/>
          </a:prstGeom>
        </p:spPr>
      </p:pic>
      <p:sp>
        <p:nvSpPr>
          <p:cNvPr id="8" name="Content Placeholder 7">
            <a:extLst>
              <a:ext uri="{FF2B5EF4-FFF2-40B4-BE49-F238E27FC236}">
                <a16:creationId xmlns:a16="http://schemas.microsoft.com/office/drawing/2014/main" id="{8C4BAA04-CD85-8F3E-5B86-413FB748341B}"/>
              </a:ext>
            </a:extLst>
          </p:cNvPr>
          <p:cNvSpPr>
            <a:spLocks noGrp="1"/>
          </p:cNvSpPr>
          <p:nvPr>
            <p:ph sz="quarter" idx="17"/>
          </p:nvPr>
        </p:nvSpPr>
        <p:spPr>
          <a:xfrm>
            <a:off x="2145361" y="5579635"/>
            <a:ext cx="2063262" cy="221018"/>
          </a:xfrm>
        </p:spPr>
        <p:txBody>
          <a:bodyPr wrap="square" lIns="0" tIns="18000" rIns="0" bIns="18000" anchor="ctr" anchorCtr="0">
            <a:spAutoFit/>
          </a:bodyPr>
          <a:lstStyle/>
          <a:p>
            <a:pPr marL="101600" indent="-101600">
              <a:buNone/>
            </a:pPr>
            <a:r>
              <a:rPr lang="en-US" sz="1200" dirty="0"/>
              <a:t>Graz University of Technology</a:t>
            </a:r>
          </a:p>
        </p:txBody>
      </p:sp>
      <p:pic>
        <p:nvPicPr>
          <p:cNvPr id="24" name="Picture 23" descr="A figure of an injection.">
            <a:extLst>
              <a:ext uri="{FF2B5EF4-FFF2-40B4-BE49-F238E27FC236}">
                <a16:creationId xmlns:a16="http://schemas.microsoft.com/office/drawing/2014/main" id="{7C07AF21-4505-E4B7-2124-FA11B87813CE}"/>
              </a:ext>
            </a:extLst>
          </p:cNvPr>
          <p:cNvPicPr>
            <a:picLocks noChangeAspect="1"/>
          </p:cNvPicPr>
          <p:nvPr/>
        </p:nvPicPr>
        <p:blipFill>
          <a:blip r:embed="rId4"/>
          <a:stretch>
            <a:fillRect/>
          </a:stretch>
        </p:blipFill>
        <p:spPr>
          <a:xfrm>
            <a:off x="4503384" y="4258407"/>
            <a:ext cx="1678471" cy="1229577"/>
          </a:xfrm>
          <a:prstGeom prst="rect">
            <a:avLst/>
          </a:prstGeom>
        </p:spPr>
      </p:pic>
      <p:sp>
        <p:nvSpPr>
          <p:cNvPr id="9" name="Content Placeholder 8">
            <a:extLst>
              <a:ext uri="{FF2B5EF4-FFF2-40B4-BE49-F238E27FC236}">
                <a16:creationId xmlns:a16="http://schemas.microsoft.com/office/drawing/2014/main" id="{5313D80F-C8AF-95D9-0A43-A1980D489790}"/>
              </a:ext>
            </a:extLst>
          </p:cNvPr>
          <p:cNvSpPr>
            <a:spLocks noGrp="1"/>
          </p:cNvSpPr>
          <p:nvPr>
            <p:ph sz="quarter" idx="18"/>
          </p:nvPr>
        </p:nvSpPr>
        <p:spPr>
          <a:xfrm>
            <a:off x="4852594" y="5548857"/>
            <a:ext cx="980049" cy="221018"/>
          </a:xfrm>
        </p:spPr>
        <p:txBody>
          <a:bodyPr wrap="square" lIns="0" tIns="18000" rIns="0" bIns="18000" anchor="ctr" anchorCtr="0">
            <a:spAutoFit/>
          </a:bodyPr>
          <a:lstStyle/>
          <a:p>
            <a:pPr marL="101600" indent="-101600">
              <a:buNone/>
            </a:pPr>
            <a:r>
              <a:rPr lang="en-US" sz="1200" dirty="0"/>
              <a:t>Natascha </a:t>
            </a:r>
            <a:r>
              <a:rPr lang="en-US" sz="1200" dirty="0" err="1"/>
              <a:t>Eibl</a:t>
            </a:r>
            <a:endParaRPr lang="en-US" sz="1200" dirty="0"/>
          </a:p>
        </p:txBody>
      </p:sp>
      <p:pic>
        <p:nvPicPr>
          <p:cNvPr id="25" name="Picture 24" descr="Logos of a core and a biohazard.">
            <a:extLst>
              <a:ext uri="{FF2B5EF4-FFF2-40B4-BE49-F238E27FC236}">
                <a16:creationId xmlns:a16="http://schemas.microsoft.com/office/drawing/2014/main" id="{39A16B05-2FF1-1A97-B06F-3D1F5A91A238}"/>
              </a:ext>
            </a:extLst>
          </p:cNvPr>
          <p:cNvPicPr>
            <a:picLocks noChangeAspect="1"/>
          </p:cNvPicPr>
          <p:nvPr/>
        </p:nvPicPr>
        <p:blipFill rotWithShape="1">
          <a:blip r:embed="rId5"/>
          <a:srcRect r="56915"/>
          <a:stretch/>
        </p:blipFill>
        <p:spPr>
          <a:xfrm>
            <a:off x="6295486" y="4398130"/>
            <a:ext cx="1039068" cy="1087754"/>
          </a:xfrm>
          <a:prstGeom prst="rect">
            <a:avLst/>
          </a:prstGeom>
        </p:spPr>
      </p:pic>
      <p:sp>
        <p:nvSpPr>
          <p:cNvPr id="10" name="Content Placeholder 9">
            <a:extLst>
              <a:ext uri="{FF2B5EF4-FFF2-40B4-BE49-F238E27FC236}">
                <a16:creationId xmlns:a16="http://schemas.microsoft.com/office/drawing/2014/main" id="{EA4AE49B-C50E-2CD2-D89B-7F661C093F01}"/>
              </a:ext>
            </a:extLst>
          </p:cNvPr>
          <p:cNvSpPr>
            <a:spLocks noGrp="1"/>
          </p:cNvSpPr>
          <p:nvPr>
            <p:ph sz="quarter" idx="19"/>
          </p:nvPr>
        </p:nvSpPr>
        <p:spPr>
          <a:xfrm>
            <a:off x="6369051" y="5545699"/>
            <a:ext cx="1127426" cy="405683"/>
          </a:xfrm>
        </p:spPr>
        <p:txBody>
          <a:bodyPr wrap="square" lIns="0" tIns="18000" rIns="0" bIns="18000" anchor="ctr" anchorCtr="0">
            <a:spAutoFit/>
          </a:bodyPr>
          <a:lstStyle/>
          <a:p>
            <a:pPr marL="0" indent="0">
              <a:buNone/>
            </a:pPr>
            <a:r>
              <a:rPr lang="en-US" sz="1200" dirty="0"/>
              <a:t>Vrije Universiteit Amsterdam</a:t>
            </a:r>
          </a:p>
        </p:txBody>
      </p:sp>
      <p:pic>
        <p:nvPicPr>
          <p:cNvPr id="26" name="Picture 25" descr="Logos of  a biohazard.">
            <a:extLst>
              <a:ext uri="{FF2B5EF4-FFF2-40B4-BE49-F238E27FC236}">
                <a16:creationId xmlns:a16="http://schemas.microsoft.com/office/drawing/2014/main" id="{823A9ADE-FE58-0A59-43B2-6CC98720BDED}"/>
              </a:ext>
            </a:extLst>
          </p:cNvPr>
          <p:cNvPicPr>
            <a:picLocks noChangeAspect="1"/>
          </p:cNvPicPr>
          <p:nvPr/>
        </p:nvPicPr>
        <p:blipFill rotWithShape="1">
          <a:blip r:embed="rId6"/>
          <a:srcRect l="17762" t="5860" r="17353" b="7628"/>
          <a:stretch/>
        </p:blipFill>
        <p:spPr>
          <a:xfrm>
            <a:off x="7570734" y="4406939"/>
            <a:ext cx="1029716" cy="1029716"/>
          </a:xfrm>
          <a:prstGeom prst="rect">
            <a:avLst/>
          </a:prstGeom>
        </p:spPr>
      </p:pic>
      <p:sp>
        <p:nvSpPr>
          <p:cNvPr id="11" name="Content Placeholder 10">
            <a:extLst>
              <a:ext uri="{FF2B5EF4-FFF2-40B4-BE49-F238E27FC236}">
                <a16:creationId xmlns:a16="http://schemas.microsoft.com/office/drawing/2014/main" id="{52287D4A-0278-EED9-2129-367D26C2BD32}"/>
              </a:ext>
            </a:extLst>
          </p:cNvPr>
          <p:cNvSpPr>
            <a:spLocks noGrp="1"/>
          </p:cNvSpPr>
          <p:nvPr>
            <p:ph sz="quarter" idx="20"/>
          </p:nvPr>
        </p:nvSpPr>
        <p:spPr>
          <a:xfrm>
            <a:off x="7639697" y="5553008"/>
            <a:ext cx="891790" cy="221017"/>
          </a:xfrm>
        </p:spPr>
        <p:txBody>
          <a:bodyPr wrap="square" lIns="0" tIns="18000" rIns="0" bIns="18000" anchor="ctr" anchorCtr="0">
            <a:spAutoFit/>
          </a:bodyPr>
          <a:lstStyle/>
          <a:p>
            <a:pPr marL="101600" indent="-101600">
              <a:buNone/>
            </a:pPr>
            <a:r>
              <a:rPr lang="en-US" sz="1200" dirty="0"/>
              <a:t>Shutterstock</a:t>
            </a:r>
          </a:p>
        </p:txBody>
      </p:sp>
      <p:pic>
        <p:nvPicPr>
          <p:cNvPr id="27" name="Picture 26" descr="An image of a lock and a broken lock.">
            <a:extLst>
              <a:ext uri="{FF2B5EF4-FFF2-40B4-BE49-F238E27FC236}">
                <a16:creationId xmlns:a16="http://schemas.microsoft.com/office/drawing/2014/main" id="{7B990318-C397-13CD-E01D-F89FDABB5A7B}"/>
              </a:ext>
            </a:extLst>
          </p:cNvPr>
          <p:cNvPicPr>
            <a:picLocks noChangeAspect="1"/>
          </p:cNvPicPr>
          <p:nvPr/>
        </p:nvPicPr>
        <p:blipFill>
          <a:blip r:embed="rId7"/>
          <a:stretch>
            <a:fillRect/>
          </a:stretch>
        </p:blipFill>
        <p:spPr>
          <a:xfrm>
            <a:off x="8836631" y="4214168"/>
            <a:ext cx="1366848" cy="1273816"/>
          </a:xfrm>
          <a:prstGeom prst="rect">
            <a:avLst/>
          </a:prstGeom>
        </p:spPr>
      </p:pic>
      <p:sp>
        <p:nvSpPr>
          <p:cNvPr id="12" name="Content Placeholder 11">
            <a:extLst>
              <a:ext uri="{FF2B5EF4-FFF2-40B4-BE49-F238E27FC236}">
                <a16:creationId xmlns:a16="http://schemas.microsoft.com/office/drawing/2014/main" id="{657627FE-B431-B9D7-0C90-CDEC9CB02AEC}"/>
              </a:ext>
            </a:extLst>
          </p:cNvPr>
          <p:cNvSpPr>
            <a:spLocks noGrp="1"/>
          </p:cNvSpPr>
          <p:nvPr>
            <p:ph sz="quarter" idx="21"/>
          </p:nvPr>
        </p:nvSpPr>
        <p:spPr>
          <a:xfrm>
            <a:off x="9052522" y="5554145"/>
            <a:ext cx="994117" cy="221018"/>
          </a:xfrm>
        </p:spPr>
        <p:txBody>
          <a:bodyPr wrap="square" lIns="0" tIns="18000" rIns="0" bIns="18000" anchor="ctr" anchorCtr="0">
            <a:spAutoFit/>
          </a:bodyPr>
          <a:lstStyle/>
          <a:p>
            <a:pPr marL="101600" indent="-101600">
              <a:buNone/>
            </a:pPr>
            <a:r>
              <a:rPr lang="en-US" sz="1200" dirty="0"/>
              <a:t>Natascha </a:t>
            </a:r>
            <a:r>
              <a:rPr lang="en-US" sz="1200" dirty="0" err="1"/>
              <a:t>Eibl</a:t>
            </a:r>
            <a:endParaRPr lang="en-US" sz="1200" dirty="0"/>
          </a:p>
        </p:txBody>
      </p:sp>
    </p:spTree>
    <p:extLst>
      <p:ext uri="{BB962C8B-B14F-4D97-AF65-F5344CB8AC3E}">
        <p14:creationId xmlns:p14="http://schemas.microsoft.com/office/powerpoint/2010/main" val="168885260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4827</TotalTime>
  <Words>16896</Words>
  <Application>Microsoft Office PowerPoint</Application>
  <PresentationFormat>Widescreen</PresentationFormat>
  <Paragraphs>1062</Paragraphs>
  <Slides>127</Slides>
  <Notes>79</Notes>
  <HiddenSlides>2</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127</vt:i4>
      </vt:variant>
    </vt:vector>
  </HeadingPairs>
  <TitlesOfParts>
    <vt:vector size="134" baseType="lpstr">
      <vt:lpstr>Verdana</vt:lpstr>
      <vt:lpstr>Times New Roman</vt:lpstr>
      <vt:lpstr>Consolas</vt:lpstr>
      <vt:lpstr>Arial</vt:lpstr>
      <vt:lpstr>USHE</vt:lpstr>
      <vt:lpstr>USHE_slide options</vt:lpstr>
      <vt:lpstr>Equation</vt:lpstr>
      <vt:lpstr>Modern Operating Systems</vt:lpstr>
      <vt:lpstr>Security</vt:lpstr>
      <vt:lpstr>History</vt:lpstr>
      <vt:lpstr>Much Has Stayed The Same, Much Has Changed</vt:lpstr>
      <vt:lpstr>Security Domains</vt:lpstr>
      <vt:lpstr>Operating Systems</vt:lpstr>
      <vt:lpstr>Operating Systems / Hypervisors</vt:lpstr>
      <vt:lpstr>Two Aspects of O S Security</vt:lpstr>
      <vt:lpstr>Modern Systems (1)</vt:lpstr>
      <vt:lpstr>Modern Systems (2)</vt:lpstr>
      <vt:lpstr>Modern Systems (3)</vt:lpstr>
      <vt:lpstr>Modern Systems (4)</vt:lpstr>
      <vt:lpstr>Modern Systems (5)</vt:lpstr>
      <vt:lpstr>Attackers Abuse Exploits (or Users’ Gullibility) to Run Malware</vt:lpstr>
      <vt:lpstr>Traditionally, Security Folk Speak of the C I A Triad  (1 of 2)</vt:lpstr>
      <vt:lpstr>Traditionally, Security Folk Speak of the C I A Triad (2 of 2)</vt:lpstr>
      <vt:lpstr>Principles and Models</vt:lpstr>
      <vt:lpstr>Best Known: Saltzer &amp; Schroeder’s Security Principles</vt:lpstr>
      <vt:lpstr>Incidentally, about “Principle of Open Design”</vt:lpstr>
      <vt:lpstr>Trusted Computing Base (T C B)</vt:lpstr>
      <vt:lpstr>Important Part of T C B: Reference Monitor</vt:lpstr>
      <vt:lpstr>T C B Depends on Structure of O S </vt:lpstr>
      <vt:lpstr>The Debate: Andy Tanenbaum versus Linus Torvalds</vt:lpstr>
      <vt:lpstr>The Debate Raged on Through the Decades</vt:lpstr>
      <vt:lpstr>Access Control (1 of 2)</vt:lpstr>
      <vt:lpstr>Access Control (2 of 2)</vt:lpstr>
      <vt:lpstr>Protection Domain</vt:lpstr>
      <vt:lpstr>Protection Matrix (1)</vt:lpstr>
      <vt:lpstr>Protection Matrix (2)</vt:lpstr>
      <vt:lpstr>Access Control Lists (A C L s) and Capabilities</vt:lpstr>
      <vt:lpstr>A C L (1)</vt:lpstr>
      <vt:lpstr>A C L (2)</vt:lpstr>
      <vt:lpstr>A C L and Roles</vt:lpstr>
      <vt:lpstr>A C L and U N I X File Permissions (1)</vt:lpstr>
      <vt:lpstr>A C L and U N I X File Permissions (2)</vt:lpstr>
      <vt:lpstr>A C L Advantages and Disadvantages</vt:lpstr>
      <vt:lpstr>Capabilities (1)</vt:lpstr>
      <vt:lpstr>Capabilities (2)</vt:lpstr>
      <vt:lpstr>Capabilities May Be Supported in H W or S W</vt:lpstr>
      <vt:lpstr>Capabilities: Operations</vt:lpstr>
      <vt:lpstr>Capabilities: Advantages and Disadvantages</vt:lpstr>
      <vt:lpstr>Formal Models (1 of 2)</vt:lpstr>
      <vt:lpstr>Formal Models (2 of 2)</vt:lpstr>
      <vt:lpstr>M A C versus D A C (1 of 2)</vt:lpstr>
      <vt:lpstr>M A C: Bell-LaPadula (1)</vt:lpstr>
      <vt:lpstr>M A C: Bell-LaPadula (2)</vt:lpstr>
      <vt:lpstr>M A C: Bell-LaPadula (3)</vt:lpstr>
      <vt:lpstr>M A C: Biba (1)</vt:lpstr>
      <vt:lpstr>M A C: Biba (2)</vt:lpstr>
      <vt:lpstr>M A C versus D A C (2 of 2)</vt:lpstr>
      <vt:lpstr>Cryptography (1)</vt:lpstr>
      <vt:lpstr>Cryptography (2)</vt:lpstr>
      <vt:lpstr>Cryptography (3)</vt:lpstr>
      <vt:lpstr>Digital Signatures</vt:lpstr>
      <vt:lpstr>Authentication</vt:lpstr>
      <vt:lpstr>Authentication: Passwords</vt:lpstr>
      <vt:lpstr>Authentication: Password Hashes</vt:lpstr>
      <vt:lpstr>Solution: Salt</vt:lpstr>
      <vt:lpstr>Authentication: Using a Physical Object</vt:lpstr>
      <vt:lpstr>Authentication: Using Biometrics</vt:lpstr>
      <vt:lpstr>Exploiting Software</vt:lpstr>
      <vt:lpstr>Memory Errors</vt:lpstr>
      <vt:lpstr>Assumption</vt:lpstr>
      <vt:lpstr>Buffer Overflows (1 of 2)</vt:lpstr>
      <vt:lpstr>Buffer Overflows on the Stack</vt:lpstr>
      <vt:lpstr>Buffer Overflows (2 of 2)</vt:lpstr>
      <vt:lpstr>Canaries</vt:lpstr>
      <vt:lpstr>Skipping Canaries</vt:lpstr>
      <vt:lpstr>Data Execution Prevention Open parenthesis W Circumflex X close parenthesis</vt:lpstr>
      <vt:lpstr>Code Reuse Attacks (1 of 2)</vt:lpstr>
      <vt:lpstr>Code Reuse Attacks (2 of 2)</vt:lpstr>
      <vt:lpstr>Address Space Layout Randomization (A S L R)</vt:lpstr>
      <vt:lpstr>Bypassing A S L R</vt:lpstr>
      <vt:lpstr>Data only attack</vt:lpstr>
      <vt:lpstr>Format string attack (1)</vt:lpstr>
      <vt:lpstr>Format string attack (2)</vt:lpstr>
      <vt:lpstr>Format string attack (3)</vt:lpstr>
      <vt:lpstr>Format string attack (4)</vt:lpstr>
      <vt:lpstr>Format string attack (5)</vt:lpstr>
      <vt:lpstr>Format String Attack: Final Words</vt:lpstr>
      <vt:lpstr>Use-After-Free Attacks</vt:lpstr>
      <vt:lpstr>Type Confusion Attacks (1 of 2)</vt:lpstr>
      <vt:lpstr>Type Confusion Attacks (2 of 2)</vt:lpstr>
      <vt:lpstr>Null Pointer Dereference Attacks</vt:lpstr>
      <vt:lpstr>Integer Overflow Attacks (1)</vt:lpstr>
      <vt:lpstr>Integer Overflow Attacks (2)</vt:lpstr>
      <vt:lpstr>Command Injection Attacks</vt:lpstr>
      <vt:lpstr>Time of Check to Time of Use (T O C T O U) Attacks</vt:lpstr>
      <vt:lpstr>Double Fetch Vulnerability</vt:lpstr>
      <vt:lpstr>Exploiting Hardware</vt:lpstr>
      <vt:lpstr>Covert Channels (1)</vt:lpstr>
      <vt:lpstr>Covert Channels (2)</vt:lpstr>
      <vt:lpstr>Covert Channels (3)</vt:lpstr>
      <vt:lpstr>Side Channels (1)</vt:lpstr>
      <vt:lpstr>Side Channels (2)</vt:lpstr>
      <vt:lpstr>Side Channels (3)</vt:lpstr>
      <vt:lpstr>Side Channels (4)</vt:lpstr>
      <vt:lpstr>Side Channels (5)</vt:lpstr>
      <vt:lpstr>Transient Execution Attacks (1)</vt:lpstr>
      <vt:lpstr>Transient Execution Attacks (2)</vt:lpstr>
      <vt:lpstr>Gosh</vt:lpstr>
      <vt:lpstr>Here’s what</vt:lpstr>
      <vt:lpstr>Architecture</vt:lpstr>
      <vt:lpstr>Microarchitecture</vt:lpstr>
      <vt:lpstr>What does that mean?</vt:lpstr>
      <vt:lpstr>Out-Of-Order Execution</vt:lpstr>
      <vt:lpstr>Meltdown: Out-Of-Order Execution (1)</vt:lpstr>
      <vt:lpstr>Meltdown: Out-Of-Order Execution (2)</vt:lpstr>
      <vt:lpstr>Meltdown: Out-Of-Order Execution (3)</vt:lpstr>
      <vt:lpstr>Spectre: Speculative Execution</vt:lpstr>
      <vt:lpstr>Spectre Attack on the Kernel</vt:lpstr>
      <vt:lpstr>Speculative Execution</vt:lpstr>
      <vt:lpstr>Transient Execution Attacks</vt:lpstr>
      <vt:lpstr>Insider Attacks</vt:lpstr>
      <vt:lpstr>Logic Bomb</vt:lpstr>
      <vt:lpstr>Backdoor</vt:lpstr>
      <vt:lpstr>Login Spoofing</vt:lpstr>
      <vt:lpstr>Operating System Hardening</vt:lpstr>
      <vt:lpstr>Formal Verification</vt:lpstr>
      <vt:lpstr>Randomization</vt:lpstr>
      <vt:lpstr>Fine-grained Randomization</vt:lpstr>
      <vt:lpstr>Control-Flow Integrity</vt:lpstr>
      <vt:lpstr>Access Restrictions</vt:lpstr>
      <vt:lpstr>Code and Data Integrity Checks</vt:lpstr>
      <vt:lpstr>Remote Attestation with Trusted Platform Module (T P M)</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9</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Vinothini Radhakrishnan</cp:lastModifiedBy>
  <cp:revision>546</cp:revision>
  <dcterms:modified xsi:type="dcterms:W3CDTF">2023-08-08T07:55:35Z</dcterms:modified>
</cp:coreProperties>
</file>